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notesSlides/notesSlide14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6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439" r:id="rId2"/>
    <p:sldId id="365" r:id="rId3"/>
    <p:sldId id="438" r:id="rId4"/>
    <p:sldId id="433" r:id="rId5"/>
    <p:sldId id="434" r:id="rId6"/>
    <p:sldId id="427" r:id="rId7"/>
    <p:sldId id="426" r:id="rId8"/>
    <p:sldId id="437" r:id="rId9"/>
    <p:sldId id="406" r:id="rId10"/>
    <p:sldId id="397" r:id="rId11"/>
    <p:sldId id="419" r:id="rId12"/>
    <p:sldId id="436" r:id="rId13"/>
    <p:sldId id="422" r:id="rId14"/>
    <p:sldId id="428" r:id="rId15"/>
    <p:sldId id="420" r:id="rId16"/>
    <p:sldId id="411" r:id="rId17"/>
    <p:sldId id="404" r:id="rId18"/>
    <p:sldId id="424" r:id="rId19"/>
    <p:sldId id="408" r:id="rId20"/>
    <p:sldId id="442" r:id="rId21"/>
    <p:sldId id="440" r:id="rId22"/>
  </p:sldIdLst>
  <p:sldSz cx="9144000" cy="6858000" type="screen4x3"/>
  <p:notesSz cx="6797675" cy="9926638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09">
          <p15:clr>
            <a:srgbClr val="A4A3A4"/>
          </p15:clr>
        </p15:guide>
        <p15:guide id="2" pos="2481">
          <p15:clr>
            <a:srgbClr val="A4A3A4"/>
          </p15:clr>
        </p15:guide>
        <p15:guide id="3" pos="238">
          <p15:clr>
            <a:srgbClr val="A4A3A4"/>
          </p15:clr>
        </p15:guide>
        <p15:guide id="4" pos="2959">
          <p15:clr>
            <a:srgbClr val="A4A3A4"/>
          </p15:clr>
        </p15:guide>
        <p15:guide id="5" orient="horz" pos="3476">
          <p15:clr>
            <a:srgbClr val="A4A3A4"/>
          </p15:clr>
        </p15:guide>
        <p15:guide id="6" pos="340">
          <p15:clr>
            <a:srgbClr val="A4A3A4"/>
          </p15:clr>
        </p15:guide>
        <p15:guide id="7" pos="2878">
          <p15:clr>
            <a:srgbClr val="A4A3A4"/>
          </p15:clr>
        </p15:guide>
        <p15:guide id="8" pos="2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80"/>
    <a:srgbClr val="FF8000"/>
    <a:srgbClr val="0F72C3"/>
    <a:srgbClr val="FF8585"/>
    <a:srgbClr val="2EA1BC"/>
    <a:srgbClr val="CF043C"/>
    <a:srgbClr val="C00000"/>
    <a:srgbClr val="C71444"/>
    <a:srgbClr val="C71D44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1667" autoAdjust="0"/>
  </p:normalViewPr>
  <p:slideViewPr>
    <p:cSldViewPr>
      <p:cViewPr varScale="1">
        <p:scale>
          <a:sx n="75" d="100"/>
          <a:sy n="75" d="100"/>
        </p:scale>
        <p:origin x="546" y="54"/>
      </p:cViewPr>
      <p:guideLst>
        <p:guide orient="horz" pos="709"/>
        <p:guide pos="2481"/>
        <p:guide pos="238"/>
        <p:guide pos="2959"/>
        <p:guide orient="horz" pos="3476"/>
        <p:guide pos="340"/>
        <p:guide pos="2878"/>
        <p:guide pos="2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-3696"/>
    </p:cViewPr>
  </p:sorterViewPr>
  <p:notesViewPr>
    <p:cSldViewPr>
      <p:cViewPr varScale="1">
        <p:scale>
          <a:sx n="57" d="100"/>
          <a:sy n="57" d="100"/>
        </p:scale>
        <p:origin x="-253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Hoja_de_c_lculo_de_Microsoft_Excel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9621866068028E-2"/>
          <c:y val="4.6796531228058894E-2"/>
          <c:w val="0.89543729948093542"/>
          <c:h val="0.7917479453187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Hoja6!$B$3</c:f>
              <c:strCache>
                <c:ptCount val="1"/>
                <c:pt idx="0">
                  <c:v>Món</c:v>
                </c:pt>
              </c:strCache>
            </c:strRef>
          </c:tx>
          <c:spPr>
            <a:solidFill>
              <a:srgbClr val="C00000"/>
            </a:solidFill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rgbClr val="FF8989"/>
              </a:solidFill>
              <a:ln w="38100">
                <a:solidFill>
                  <a:srgbClr val="FF898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29-4337-893B-9EBAAF991196}"/>
              </c:ext>
            </c:extLst>
          </c:dPt>
          <c:dPt>
            <c:idx val="6"/>
            <c:invertIfNegative val="0"/>
            <c:bubble3D val="0"/>
            <c:spPr>
              <a:solidFill>
                <a:srgbClr val="FF8989"/>
              </a:solidFill>
              <a:ln w="38100">
                <a:solidFill>
                  <a:srgbClr val="FF898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29-4337-893B-9EBAAF991196}"/>
              </c:ext>
            </c:extLst>
          </c:dPt>
          <c:dPt>
            <c:idx val="7"/>
            <c:invertIfNegative val="0"/>
            <c:bubble3D val="0"/>
            <c:spPr>
              <a:solidFill>
                <a:srgbClr val="FF8989"/>
              </a:solidFill>
              <a:ln w="38100">
                <a:solidFill>
                  <a:srgbClr val="FF898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29-4337-893B-9EBAAF991196}"/>
              </c:ext>
            </c:extLst>
          </c:dPt>
          <c:dPt>
            <c:idx val="8"/>
            <c:invertIfNegative val="0"/>
            <c:bubble3D val="0"/>
            <c:spPr>
              <a:solidFill>
                <a:srgbClr val="FF8989"/>
              </a:solidFill>
              <a:ln w="38100">
                <a:solidFill>
                  <a:srgbClr val="FF898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529-4337-893B-9EBAAF99119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Hoja6!$A$6:$A$12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2019p</c:v>
                </c:pt>
                <c:pt idx="6">
                  <c:v>2020p</c:v>
                </c:pt>
              </c:strCache>
            </c:strRef>
          </c:cat>
          <c:val>
            <c:numRef>
              <c:f>Hoja6!$B$6:$B$12</c:f>
              <c:numCache>
                <c:formatCode>#,#00</c:formatCode>
                <c:ptCount val="7"/>
                <c:pt idx="0">
                  <c:v>3.8359999999999999</c:v>
                </c:pt>
                <c:pt idx="1">
                  <c:v>2.8239999999999998</c:v>
                </c:pt>
                <c:pt idx="2">
                  <c:v>2.2000000000000002</c:v>
                </c:pt>
                <c:pt idx="3">
                  <c:v>5.4</c:v>
                </c:pt>
                <c:pt idx="4">
                  <c:v>3.8</c:v>
                </c:pt>
                <c:pt idx="5">
                  <c:v>3.4</c:v>
                </c:pt>
                <c:pt idx="6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29-4337-893B-9EBAAF9911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2046976"/>
        <c:axId val="152052864"/>
      </c:barChart>
      <c:catAx>
        <c:axId val="15204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52052864"/>
        <c:crosses val="autoZero"/>
        <c:auto val="1"/>
        <c:lblAlgn val="ctr"/>
        <c:lblOffset val="100"/>
        <c:noMultiLvlLbl val="0"/>
      </c:catAx>
      <c:valAx>
        <c:axId val="1520528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out"/>
        <c:minorTickMark val="none"/>
        <c:tickLblPos val="nextTo"/>
        <c:crossAx val="1520469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56363522581061"/>
          <c:y val="2.2917673230106201E-2"/>
          <c:w val="0.87273848843826807"/>
          <c:h val="0.812251804063114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Hoja6!$A$4</c:f>
              <c:strCache>
                <c:ptCount val="1"/>
                <c:pt idx="0">
                  <c:v>Nombre d'empreses exportadores regulars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0"/>
              <c:layout>
                <c:manualLayout>
                  <c:x val="-8.963585961377531E-3"/>
                  <c:y val="-1.8444333058600724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B8-4BE6-9D5F-0B336B7CA598}"/>
                </c:ext>
              </c:extLst>
            </c:dLbl>
            <c:dLbl>
              <c:idx val="13"/>
              <c:layout>
                <c:manualLayout>
                  <c:x val="0"/>
                  <c:y val="-0.41016114488570998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7B-40B6-9081-AE6CC1D535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Hoja6!$A$19:$A$29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Hoja6!$B$19:$B$29</c:f>
              <c:numCache>
                <c:formatCode>#,##0</c:formatCode>
                <c:ptCount val="11"/>
                <c:pt idx="0">
                  <c:v>13810</c:v>
                </c:pt>
                <c:pt idx="1">
                  <c:v>13778</c:v>
                </c:pt>
                <c:pt idx="2">
                  <c:v>13607</c:v>
                </c:pt>
                <c:pt idx="3">
                  <c:v>13180</c:v>
                </c:pt>
                <c:pt idx="4">
                  <c:v>13810</c:v>
                </c:pt>
                <c:pt idx="5">
                  <c:v>14680</c:v>
                </c:pt>
                <c:pt idx="6">
                  <c:v>15946</c:v>
                </c:pt>
                <c:pt idx="7">
                  <c:v>16406</c:v>
                </c:pt>
                <c:pt idx="8">
                  <c:v>16926</c:v>
                </c:pt>
                <c:pt idx="9">
                  <c:v>17093</c:v>
                </c:pt>
                <c:pt idx="10">
                  <c:v>17239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7B-40B6-9081-AE6CC1D53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209704"/>
        <c:axId val="2126967144"/>
      </c:barChart>
      <c:catAx>
        <c:axId val="2127209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126967144"/>
        <c:crosses val="autoZero"/>
        <c:auto val="1"/>
        <c:lblAlgn val="ctr"/>
        <c:lblOffset val="100"/>
        <c:noMultiLvlLbl val="0"/>
      </c:catAx>
      <c:valAx>
        <c:axId val="2126967144"/>
        <c:scaling>
          <c:orientation val="minMax"/>
          <c:min val="100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21272097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797301805835"/>
          <c:y val="4.67965312280589E-2"/>
          <c:w val="0.69933627337533999"/>
          <c:h val="0.83920944194312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Hoja6!$F$2</c:f>
              <c:strCache>
                <c:ptCount val="1"/>
              </c:strCache>
            </c:strRef>
          </c:tx>
          <c:spPr>
            <a:solidFill>
              <a:srgbClr val="2EA1BC"/>
            </a:solidFill>
            <a:ln w="38100">
              <a:solidFill>
                <a:srgbClr val="2EA1B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8C-48C7-BC96-FC5C3E1EA4A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cs typeface="Calibri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Hoja6!$A$3:$A$13</c:f>
              <c:strCache>
                <c:ptCount val="11"/>
                <c:pt idx="0">
                  <c:v>Construcció </c:v>
                </c:pt>
                <c:pt idx="1">
                  <c:v>Activitats financeres </c:v>
                </c:pt>
                <c:pt idx="2">
                  <c:v>Indústria </c:v>
                </c:pt>
                <c:pt idx="3">
                  <c:v>Sector primari</c:v>
                </c:pt>
                <c:pt idx="4">
                  <c:v>Activitats artístiques i recreatives </c:v>
                </c:pt>
                <c:pt idx="5">
                  <c:v>PIB</c:v>
                </c:pt>
                <c:pt idx="6">
                  <c:v>Comerç, transport i hostaleria </c:v>
                </c:pt>
                <c:pt idx="7">
                  <c:v>AAPP, educació i sanitat</c:v>
                </c:pt>
                <c:pt idx="8">
                  <c:v>Activitats immobiliàries </c:v>
                </c:pt>
                <c:pt idx="9">
                  <c:v>Activitats professionals, científiques i adm.</c:v>
                </c:pt>
                <c:pt idx="10">
                  <c:v>TIC </c:v>
                </c:pt>
              </c:strCache>
            </c:strRef>
          </c:cat>
          <c:val>
            <c:numRef>
              <c:f>Hoja6!$C$3:$C$13</c:f>
              <c:numCache>
                <c:formatCode>#,#00%</c:formatCode>
                <c:ptCount val="11"/>
                <c:pt idx="0">
                  <c:v>-0.41607857402691883</c:v>
                </c:pt>
                <c:pt idx="1">
                  <c:v>-0.31860816944024206</c:v>
                </c:pt>
                <c:pt idx="2">
                  <c:v>8.5308908045977905E-3</c:v>
                </c:pt>
                <c:pt idx="3">
                  <c:v>2.3353713541144572E-2</c:v>
                </c:pt>
                <c:pt idx="4">
                  <c:v>5.7151117964533427E-2</c:v>
                </c:pt>
                <c:pt idx="5">
                  <c:v>5.8372471963960448E-2</c:v>
                </c:pt>
                <c:pt idx="6">
                  <c:v>0.10527900441589712</c:v>
                </c:pt>
                <c:pt idx="7">
                  <c:v>0.21538461538461529</c:v>
                </c:pt>
                <c:pt idx="8">
                  <c:v>0.24325486402235838</c:v>
                </c:pt>
                <c:pt idx="9">
                  <c:v>0.26909430438842197</c:v>
                </c:pt>
                <c:pt idx="10">
                  <c:v>0.65988888888888875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8C-48C7-BC96-FC5C3E1EA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0394136"/>
        <c:axId val="2040400248"/>
      </c:barChart>
      <c:catAx>
        <c:axId val="2040394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100">
                <a:latin typeface="Calibri"/>
                <a:cs typeface="Calibri"/>
              </a:defRPr>
            </a:pPr>
            <a:endParaRPr lang="ca-ES"/>
          </a:p>
        </c:txPr>
        <c:crossAx val="2040400248"/>
        <c:crosses val="autoZero"/>
        <c:auto val="1"/>
        <c:lblAlgn val="ctr"/>
        <c:lblOffset val="100"/>
        <c:noMultiLvlLbl val="0"/>
      </c:catAx>
      <c:valAx>
        <c:axId val="2040400248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20403941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96218660680294E-2"/>
          <c:y val="4.67965312280589E-2"/>
          <c:w val="0.89543729948093498"/>
          <c:h val="0.7802457335658360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Hoja6!$D$9</c:f>
              <c:strCache>
                <c:ptCount val="1"/>
                <c:pt idx="0">
                  <c:v>Industria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9"/>
              <c:layout>
                <c:manualLayout>
                  <c:x val="1.095536739545575E-16"/>
                  <c:y val="1.533646020007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67-469B-AFB6-72D4B9F337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Hoja6!$B$20:$B$29</c:f>
              <c:numCache>
                <c:formatCode>0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Hoja6!$D$20:$D$29</c:f>
              <c:numCache>
                <c:formatCode>General</c:formatCode>
                <c:ptCount val="10"/>
                <c:pt idx="0">
                  <c:v>643000</c:v>
                </c:pt>
                <c:pt idx="1">
                  <c:v>621900</c:v>
                </c:pt>
                <c:pt idx="2">
                  <c:v>590300</c:v>
                </c:pt>
                <c:pt idx="3">
                  <c:v>563800</c:v>
                </c:pt>
                <c:pt idx="4">
                  <c:v>547200</c:v>
                </c:pt>
                <c:pt idx="5">
                  <c:v>558400</c:v>
                </c:pt>
                <c:pt idx="6">
                  <c:v>582100</c:v>
                </c:pt>
                <c:pt idx="7">
                  <c:v>583600</c:v>
                </c:pt>
                <c:pt idx="8">
                  <c:v>590500</c:v>
                </c:pt>
                <c:pt idx="9">
                  <c:v>626600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3F-4C52-8609-06F86D299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124130536"/>
        <c:axId val="2124133608"/>
      </c:barChart>
      <c:catAx>
        <c:axId val="212413053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ca-ES"/>
          </a:p>
        </c:txPr>
        <c:crossAx val="2124133608"/>
        <c:crosses val="autoZero"/>
        <c:auto val="1"/>
        <c:lblAlgn val="ctr"/>
        <c:lblOffset val="100"/>
        <c:noMultiLvlLbl val="0"/>
      </c:catAx>
      <c:valAx>
        <c:axId val="21241336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21241305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96218660680294E-2"/>
          <c:y val="4.67965312280589E-2"/>
          <c:w val="0.89543729948093498"/>
          <c:h val="0.79174794531873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Hoja6!$C$7</c:f>
              <c:strCache>
                <c:ptCount val="1"/>
                <c:pt idx="0">
                  <c:v>Asalariado sector público</c:v>
                </c:pt>
              </c:strCache>
            </c:strRef>
          </c:tx>
          <c:spPr>
            <a:solidFill>
              <a:srgbClr val="C00000"/>
            </a:solidFill>
            <a:ln w="3810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F68-4DC6-8C7A-BA2805B9CDB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F68-4DC6-8C7A-BA2805B9CDB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F68-4DC6-8C7A-BA2805B9CDB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F68-4DC6-8C7A-BA2805B9CDB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F68-4DC6-8C7A-BA2805B9CDB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F68-4DC6-8C7A-BA2805B9CDB7}"/>
              </c:ext>
            </c:extLst>
          </c:dPt>
          <c:dLbls>
            <c:dLbl>
              <c:idx val="12"/>
              <c:layout>
                <c:manualLayout>
                  <c:x val="-2.9264587820956329E-3"/>
                  <c:y val="1.14394558542090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C00000"/>
                      </a:solidFill>
                    </a:defRPr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68-4DC6-8C7A-BA2805B9CD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Hoja6!$A$8:$A$20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Hoja6!$H$8:$H$20</c:f>
              <c:numCache>
                <c:formatCode>General</c:formatCode>
                <c:ptCount val="13"/>
                <c:pt idx="0">
                  <c:v>373000</c:v>
                </c:pt>
                <c:pt idx="1">
                  <c:v>377500</c:v>
                </c:pt>
                <c:pt idx="2">
                  <c:v>380500</c:v>
                </c:pt>
                <c:pt idx="3">
                  <c:v>410000</c:v>
                </c:pt>
                <c:pt idx="4">
                  <c:v>417800</c:v>
                </c:pt>
                <c:pt idx="5">
                  <c:v>417800</c:v>
                </c:pt>
                <c:pt idx="6">
                  <c:v>412100</c:v>
                </c:pt>
                <c:pt idx="7">
                  <c:v>393300</c:v>
                </c:pt>
                <c:pt idx="8">
                  <c:v>393700</c:v>
                </c:pt>
                <c:pt idx="9">
                  <c:v>381600</c:v>
                </c:pt>
                <c:pt idx="10">
                  <c:v>403000</c:v>
                </c:pt>
                <c:pt idx="11">
                  <c:v>397500</c:v>
                </c:pt>
                <c:pt idx="12">
                  <c:v>433400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8-4DC6-8C7A-BA2805B9C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466120"/>
        <c:axId val="2121463048"/>
      </c:barChart>
      <c:catAx>
        <c:axId val="2121466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121463048"/>
        <c:crosses val="autoZero"/>
        <c:auto val="1"/>
        <c:lblAlgn val="ctr"/>
        <c:lblOffset val="100"/>
        <c:noMultiLvlLbl val="0"/>
      </c:catAx>
      <c:valAx>
        <c:axId val="21214630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21214661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51122577391"/>
          <c:y val="2.2917673230106201E-2"/>
          <c:w val="0.89504887742260897"/>
          <c:h val="0.763032466676829"/>
        </c:manualLayout>
      </c:layout>
      <c:lineChart>
        <c:grouping val="standard"/>
        <c:varyColors val="0"/>
        <c:ser>
          <c:idx val="1"/>
          <c:order val="0"/>
          <c:tx>
            <c:strRef>
              <c:f>Hoja6!$B$1</c:f>
              <c:strCache>
                <c:ptCount val="1"/>
                <c:pt idx="0">
                  <c:v>VAB indústria </c:v>
                </c:pt>
              </c:strCache>
            </c:strRef>
          </c:tx>
          <c:spPr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Hoja6!$A$4:$A$9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Hoja6!$B$4:$B$9</c:f>
              <c:numCache>
                <c:formatCode>General</c:formatCode>
                <c:ptCount val="6"/>
                <c:pt idx="0">
                  <c:v>-0.8</c:v>
                </c:pt>
                <c:pt idx="1">
                  <c:v>2.8</c:v>
                </c:pt>
                <c:pt idx="2">
                  <c:v>5.7</c:v>
                </c:pt>
                <c:pt idx="3" formatCode="0.0">
                  <c:v>3.8</c:v>
                </c:pt>
                <c:pt idx="4">
                  <c:v>4.8</c:v>
                </c:pt>
                <c:pt idx="5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EA-4658-9C66-FBAA2D1445CB}"/>
            </c:ext>
          </c:extLst>
        </c:ser>
        <c:ser>
          <c:idx val="0"/>
          <c:order val="1"/>
          <c:tx>
            <c:strRef>
              <c:f>Hoja6!$F$1</c:f>
              <c:strCache>
                <c:ptCount val="1"/>
                <c:pt idx="0">
                  <c:v>VAB total</c:v>
                </c:pt>
              </c:strCache>
            </c:strRef>
          </c:tx>
          <c:spPr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Hoja6!$A$4:$A$9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Hoja6!$F$4:$F$9</c:f>
              <c:numCache>
                <c:formatCode>General</c:formatCode>
                <c:ptCount val="6"/>
                <c:pt idx="0">
                  <c:v>-1</c:v>
                </c:pt>
                <c:pt idx="1">
                  <c:v>1.8</c:v>
                </c:pt>
                <c:pt idx="2">
                  <c:v>3.9</c:v>
                </c:pt>
                <c:pt idx="3">
                  <c:v>3.4</c:v>
                </c:pt>
                <c:pt idx="4">
                  <c:v>3.3</c:v>
                </c:pt>
                <c:pt idx="5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EA-4658-9C66-FBAA2D144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6902840"/>
        <c:axId val="2127026264"/>
      </c:lineChart>
      <c:catAx>
        <c:axId val="212690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127026264"/>
        <c:crosses val="autoZero"/>
        <c:auto val="1"/>
        <c:lblAlgn val="ctr"/>
        <c:lblOffset val="100"/>
        <c:noMultiLvlLbl val="0"/>
      </c:catAx>
      <c:valAx>
        <c:axId val="21270262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crossAx val="21269028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latin typeface="Calibri"/>
              <a:cs typeface="Calibri"/>
            </a:defRPr>
          </a:pPr>
          <a:endParaRPr lang="ca-E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82783445174204E-2"/>
          <c:y val="4.3425730474391702E-2"/>
          <c:w val="0.89504887742260897"/>
          <c:h val="0.7630324666768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Hoja6!$B$1</c:f>
              <c:strCache>
                <c:ptCount val="1"/>
                <c:pt idx="0">
                  <c:v>% VAB indústria</c:v>
                </c:pt>
              </c:strCache>
            </c:strRef>
          </c:tx>
          <c:spPr>
            <a:solidFill>
              <a:schemeClr val="accent2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1"/>
              <c:layout>
                <c:manualLayout>
                  <c:x val="-5.9757239742516876E-3"/>
                  <c:y val="-3.7597670616357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29-4392-9873-D25BBCF5D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Hoja6!$A$2:$A$13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Hoja6!$B$2:$B$13</c:f>
              <c:numCache>
                <c:formatCode>0.0</c:formatCode>
                <c:ptCount val="12"/>
                <c:pt idx="0">
                  <c:v>21.037393700092874</c:v>
                </c:pt>
                <c:pt idx="1">
                  <c:v>20.316872305041876</c:v>
                </c:pt>
                <c:pt idx="2">
                  <c:v>18.497239828255978</c:v>
                </c:pt>
                <c:pt idx="3">
                  <c:v>19.693321440172419</c:v>
                </c:pt>
                <c:pt idx="4">
                  <c:v>19.820755541615462</c:v>
                </c:pt>
                <c:pt idx="5">
                  <c:v>19.674187461798081</c:v>
                </c:pt>
                <c:pt idx="6">
                  <c:v>20.133420997770969</c:v>
                </c:pt>
                <c:pt idx="7">
                  <c:v>20.471858473936035</c:v>
                </c:pt>
                <c:pt idx="8">
                  <c:v>21.004294614593626</c:v>
                </c:pt>
                <c:pt idx="9">
                  <c:v>20.875996551423505</c:v>
                </c:pt>
                <c:pt idx="10">
                  <c:v>21.001816669686708</c:v>
                </c:pt>
                <c:pt idx="11">
                  <c:v>20.698505200674781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9-4392-9873-D25BBCF5DD9E}"/>
            </c:ext>
          </c:extLst>
        </c:ser>
        <c:ser>
          <c:idx val="0"/>
          <c:order val="1"/>
          <c:tx>
            <c:strRef>
              <c:f>Hoja6!$D$1</c:f>
              <c:strCache>
                <c:ptCount val="1"/>
                <c:pt idx="0">
                  <c:v>% ocupació industrial (EPA)</c:v>
                </c:pt>
              </c:strCache>
            </c:strRef>
          </c:tx>
          <c:spPr>
            <a:solidFill>
              <a:srgbClr val="800080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29-4392-9873-D25BBCF5DD9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800080"/>
                    </a:solidFill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Hoja6!$A$2:$A$13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Hoja6!$D$2:$D$13</c:f>
              <c:numCache>
                <c:formatCode>0.0</c:formatCode>
                <c:ptCount val="12"/>
                <c:pt idx="0">
                  <c:v>21.660235978303419</c:v>
                </c:pt>
                <c:pt idx="1">
                  <c:v>20</c:v>
                </c:pt>
                <c:pt idx="2">
                  <c:v>19.542290976506703</c:v>
                </c:pt>
                <c:pt idx="3">
                  <c:v>19.140685112800469</c:v>
                </c:pt>
                <c:pt idx="4">
                  <c:v>18.407758513159532</c:v>
                </c:pt>
                <c:pt idx="5">
                  <c:v>18.597440295553504</c:v>
                </c:pt>
                <c:pt idx="6">
                  <c:v>18.426724137931036</c:v>
                </c:pt>
                <c:pt idx="7">
                  <c:v>18.42357055660035</c:v>
                </c:pt>
                <c:pt idx="8">
                  <c:v>18.913474347727199</c:v>
                </c:pt>
                <c:pt idx="9">
                  <c:v>18.329721410848332</c:v>
                </c:pt>
                <c:pt idx="10">
                  <c:v>18.028882850425916</c:v>
                </c:pt>
                <c:pt idx="11">
                  <c:v>18.636606983522693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29-4392-9873-D25BBCF5D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6267768"/>
        <c:axId val="2126270920"/>
      </c:barChart>
      <c:catAx>
        <c:axId val="2126267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126270920"/>
        <c:crosses val="autoZero"/>
        <c:auto val="1"/>
        <c:lblAlgn val="ctr"/>
        <c:lblOffset val="100"/>
        <c:noMultiLvlLbl val="0"/>
      </c:catAx>
      <c:valAx>
        <c:axId val="2126270920"/>
        <c:scaling>
          <c:orientation val="minMax"/>
          <c:min val="14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21262677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latin typeface="Calibri"/>
              <a:cs typeface="Calibri"/>
            </a:defRPr>
          </a:pPr>
          <a:endParaRPr lang="ca-E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76500041994749E-2"/>
          <c:y val="3.1120896127820423E-2"/>
          <c:w val="0.89504887742260897"/>
          <c:h val="0.763032466676829"/>
        </c:manualLayout>
      </c:layout>
      <c:lineChart>
        <c:grouping val="standard"/>
        <c:varyColors val="0"/>
        <c:ser>
          <c:idx val="1"/>
          <c:order val="0"/>
          <c:tx>
            <c:strRef>
              <c:f>Hoja6!$B$1</c:f>
              <c:strCache>
                <c:ptCount val="1"/>
                <c:pt idx="0">
                  <c:v>% construcció/VAB total</c:v>
                </c:pt>
              </c:strCache>
            </c:strRef>
          </c:tx>
          <c:spPr>
            <a:ln w="38100">
              <a:solidFill>
                <a:srgbClr val="2EA1B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-4.1830067819761813E-2"/>
                  <c:y val="-4.1016114488571037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B2-4E58-AF82-E9729CEF78FF}"/>
                </c:ext>
              </c:extLst>
            </c:dLbl>
            <c:dLbl>
              <c:idx val="18"/>
              <c:layout>
                <c:manualLayout>
                  <c:x val="-1.1951447948503485E-2"/>
                  <c:y val="-4.511772593742813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83-4A35-9BF9-B14DEA5B840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Hoja6!$A$2:$A$20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Hoja6!$B$2:$B$20</c:f>
              <c:numCache>
                <c:formatCode>0.0</c:formatCode>
                <c:ptCount val="19"/>
                <c:pt idx="0">
                  <c:v>9.4343345945621291</c:v>
                </c:pt>
                <c:pt idx="1">
                  <c:v>9.9750085833140378</c:v>
                </c:pt>
                <c:pt idx="2">
                  <c:v>10.233235495034268</c:v>
                </c:pt>
                <c:pt idx="3">
                  <c:v>10.355191640566847</c:v>
                </c:pt>
                <c:pt idx="4">
                  <c:v>10.648642316003228</c:v>
                </c:pt>
                <c:pt idx="5">
                  <c:v>11.324030219996249</c:v>
                </c:pt>
                <c:pt idx="6">
                  <c:v>11.900480285937673</c:v>
                </c:pt>
                <c:pt idx="7">
                  <c:v>11.573005141828332</c:v>
                </c:pt>
                <c:pt idx="8">
                  <c:v>11.312600205140463</c:v>
                </c:pt>
                <c:pt idx="9">
                  <c:v>10.895522388059701</c:v>
                </c:pt>
                <c:pt idx="10">
                  <c:v>8.4006620297088421</c:v>
                </c:pt>
                <c:pt idx="11">
                  <c:v>7.156409557647712</c:v>
                </c:pt>
                <c:pt idx="12">
                  <c:v>5.7290919237821889</c:v>
                </c:pt>
                <c:pt idx="13">
                  <c:v>4.9273828423590285</c:v>
                </c:pt>
                <c:pt idx="14">
                  <c:v>4.7500629564341477</c:v>
                </c:pt>
                <c:pt idx="15">
                  <c:v>4.7845635824747461</c:v>
                </c:pt>
                <c:pt idx="16">
                  <c:v>4.9805775396925345</c:v>
                </c:pt>
                <c:pt idx="17">
                  <c:v>5.1865687244748617</c:v>
                </c:pt>
                <c:pt idx="18">
                  <c:v>5.3508764016562775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83-4A35-9BF9-B14DEA5B8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9371512"/>
        <c:axId val="2129374552"/>
      </c:lineChart>
      <c:catAx>
        <c:axId val="2129371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129374552"/>
        <c:crosses val="autoZero"/>
        <c:auto val="1"/>
        <c:lblAlgn val="ctr"/>
        <c:lblOffset val="100"/>
        <c:noMultiLvlLbl val="0"/>
      </c:catAx>
      <c:valAx>
        <c:axId val="21293745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21293715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56363522581061"/>
          <c:y val="2.2917673230106201E-2"/>
          <c:w val="0.83689943679977863"/>
          <c:h val="0.765961081843619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Hoja6!$C$2</c:f>
              <c:strCache>
                <c:ptCount val="1"/>
                <c:pt idx="0">
                  <c:v>Turistes</c:v>
                </c:pt>
              </c:strCache>
            </c:strRef>
          </c:tx>
          <c:spPr>
            <a:solidFill>
              <a:srgbClr val="FF8000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F8000"/>
                    </a:solidFill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Hoja6!$A$3:$A$5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Hoja6!$C$3:$C$5</c:f>
              <c:numCache>
                <c:formatCode>General</c:formatCode>
                <c:ptCount val="3"/>
                <c:pt idx="0">
                  <c:v>18139.2</c:v>
                </c:pt>
                <c:pt idx="1">
                  <c:v>19118.400000000001</c:v>
                </c:pt>
                <c:pt idx="2">
                  <c:v>19123.2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F-4EC2-BA4D-D27AA92F0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6942104"/>
        <c:axId val="2127111800"/>
      </c:barChart>
      <c:lineChart>
        <c:grouping val="standard"/>
        <c:varyColors val="0"/>
        <c:ser>
          <c:idx val="0"/>
          <c:order val="1"/>
          <c:tx>
            <c:strRef>
              <c:f>Hoja6!$B$2</c:f>
              <c:strCache>
                <c:ptCount val="1"/>
                <c:pt idx="0">
                  <c:v>Despesa mitjana diària per turista (€)</c:v>
                </c:pt>
              </c:strCache>
            </c:strRef>
          </c:tx>
          <c:spPr>
            <a:ln w="38100">
              <a:solidFill>
                <a:srgbClr val="80008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8000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0"/>
            <c:marker>
              <c:spPr>
                <a:solidFill>
                  <a:srgbClr val="800080"/>
                </a:solidFill>
                <a:ln>
                  <a:solidFill>
                    <a:srgbClr val="80008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4E6-4740-A85F-B3F923EA3A08}"/>
              </c:ext>
            </c:extLst>
          </c:dPt>
          <c:dPt>
            <c:idx val="1"/>
            <c:marker>
              <c:spPr>
                <a:solidFill>
                  <a:srgbClr val="800080"/>
                </a:solidFill>
                <a:ln>
                  <a:solidFill>
                    <a:srgbClr val="80008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4E6-4740-A85F-B3F923EA3A08}"/>
              </c:ext>
            </c:extLst>
          </c:dPt>
          <c:dPt>
            <c:idx val="2"/>
            <c:marker>
              <c:spPr>
                <a:solidFill>
                  <a:srgbClr val="800080"/>
                </a:solidFill>
                <a:ln>
                  <a:solidFill>
                    <a:srgbClr val="80008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4E6-4740-A85F-B3F923EA3A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800080"/>
                    </a:solidFill>
                  </a:defRPr>
                </a:pPr>
                <a:endParaRPr lang="ca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Hoja6!$A$3:$A$5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Hoja6!$B$3:$B$5</c:f>
              <c:numCache>
                <c:formatCode>0</c:formatCode>
                <c:ptCount val="3"/>
                <c:pt idx="0" formatCode="General">
                  <c:v>162</c:v>
                </c:pt>
                <c:pt idx="1">
                  <c:v>168.7</c:v>
                </c:pt>
                <c:pt idx="2" formatCode="General">
                  <c:v>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E6-4740-A85F-B3F923EA3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211584"/>
        <c:axId val="491211912"/>
      </c:lineChart>
      <c:catAx>
        <c:axId val="2126942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127111800"/>
        <c:crosses val="autoZero"/>
        <c:auto val="1"/>
        <c:lblAlgn val="ctr"/>
        <c:lblOffset val="100"/>
        <c:noMultiLvlLbl val="0"/>
      </c:catAx>
      <c:valAx>
        <c:axId val="2127111800"/>
        <c:scaling>
          <c:orientation val="minMax"/>
          <c:max val="195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2126942104"/>
        <c:crosses val="autoZero"/>
        <c:crossBetween val="between"/>
      </c:valAx>
      <c:valAx>
        <c:axId val="491211912"/>
        <c:scaling>
          <c:orientation val="minMax"/>
          <c:max val="200"/>
          <c:min val="160"/>
        </c:scaling>
        <c:delete val="0"/>
        <c:axPos val="r"/>
        <c:numFmt formatCode="General" sourceLinked="1"/>
        <c:majorTickMark val="out"/>
        <c:minorTickMark val="none"/>
        <c:tickLblPos val="nextTo"/>
        <c:crossAx val="491211584"/>
        <c:crosses val="max"/>
        <c:crossBetween val="between"/>
      </c:valAx>
      <c:catAx>
        <c:axId val="491211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1211912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44491617635505E-2"/>
          <c:y val="2.1610955893683878E-2"/>
          <c:w val="0.89543729948093498"/>
          <c:h val="0.793506815456123"/>
        </c:manualLayout>
      </c:layout>
      <c:lineChart>
        <c:grouping val="standard"/>
        <c:varyColors val="0"/>
        <c:ser>
          <c:idx val="3"/>
          <c:order val="0"/>
          <c:tx>
            <c:strRef>
              <c:f>Hoja6!$B$5</c:f>
              <c:strCache>
                <c:ptCount val="1"/>
                <c:pt idx="0">
                  <c:v>Catalunya</c:v>
                </c:pt>
              </c:strCache>
            </c:strRef>
          </c:tx>
          <c:spPr>
            <a:ln w="317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9"/>
              <c:layout>
                <c:manualLayout>
                  <c:x val="-8.9635859613777513E-3"/>
                  <c:y val="4.3246583225835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22A-44E9-AA08-73052B81A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Hoja6!$A$11:$A$20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Hoja6!$B$11:$B$20</c:f>
              <c:numCache>
                <c:formatCode>General</c:formatCode>
                <c:ptCount val="10"/>
                <c:pt idx="0">
                  <c:v>1.57</c:v>
                </c:pt>
                <c:pt idx="1">
                  <c:v>1.63</c:v>
                </c:pt>
                <c:pt idx="2">
                  <c:v>1.59</c:v>
                </c:pt>
                <c:pt idx="3">
                  <c:v>1.55</c:v>
                </c:pt>
                <c:pt idx="4">
                  <c:v>1.53</c:v>
                </c:pt>
                <c:pt idx="5">
                  <c:v>1.53</c:v>
                </c:pt>
                <c:pt idx="6">
                  <c:v>1.49</c:v>
                </c:pt>
                <c:pt idx="7">
                  <c:v>1.51</c:v>
                </c:pt>
                <c:pt idx="8">
                  <c:v>1.45</c:v>
                </c:pt>
                <c:pt idx="9">
                  <c:v>1.47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63-4486-ACE7-8C5DD3CFB982}"/>
            </c:ext>
          </c:extLst>
        </c:ser>
        <c:ser>
          <c:idx val="4"/>
          <c:order val="1"/>
          <c:tx>
            <c:strRef>
              <c:f>Hoja6!$E$5</c:f>
              <c:strCache>
                <c:ptCount val="1"/>
                <c:pt idx="0">
                  <c:v>Unió Europea</c:v>
                </c:pt>
              </c:strCache>
            </c:strRef>
          </c:tx>
          <c:spPr>
            <a:ln w="31750">
              <a:solidFill>
                <a:srgbClr val="0F72C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9"/>
              <c:layout>
                <c:manualLayout>
                  <c:x val="-8.9635859613777513E-3"/>
                  <c:y val="-4.32465832258360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0070C0"/>
                      </a:solidFill>
                    </a:defRPr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2A-44E9-AA08-73052B81A5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Hoja6!$A$11:$A$20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Hoja6!$E$11:$E$20</c:f>
              <c:numCache>
                <c:formatCode>General</c:formatCode>
                <c:ptCount val="10"/>
                <c:pt idx="0">
                  <c:v>1.83</c:v>
                </c:pt>
                <c:pt idx="1">
                  <c:v>1.93</c:v>
                </c:pt>
                <c:pt idx="2">
                  <c:v>1.92</c:v>
                </c:pt>
                <c:pt idx="3">
                  <c:v>1.97</c:v>
                </c:pt>
                <c:pt idx="4">
                  <c:v>2</c:v>
                </c:pt>
                <c:pt idx="5">
                  <c:v>2.02</c:v>
                </c:pt>
                <c:pt idx="6">
                  <c:v>2.0299999999999998</c:v>
                </c:pt>
                <c:pt idx="7">
                  <c:v>2.04</c:v>
                </c:pt>
                <c:pt idx="8">
                  <c:v>2.04</c:v>
                </c:pt>
                <c:pt idx="9">
                  <c:v>2.0699999999999998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63-4486-ACE7-8C5DD3CFB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6117064"/>
        <c:axId val="2126109112"/>
      </c:lineChart>
      <c:catAx>
        <c:axId val="2126117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050"/>
            </a:pPr>
            <a:endParaRPr lang="ca-ES"/>
          </a:p>
        </c:txPr>
        <c:crossAx val="2126109112"/>
        <c:crosses val="autoZero"/>
        <c:auto val="1"/>
        <c:lblAlgn val="ctr"/>
        <c:lblOffset val="100"/>
        <c:noMultiLvlLbl val="0"/>
      </c:catAx>
      <c:valAx>
        <c:axId val="2126109112"/>
        <c:scaling>
          <c:orientation val="minMax"/>
          <c:min val="1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crossAx val="21261170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Calibri"/>
              <a:cs typeface="Calibri"/>
            </a:defRPr>
          </a:pPr>
          <a:endParaRPr lang="ca-E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23832010635853E-2"/>
          <c:y val="4.67964308313569E-2"/>
          <c:w val="0.89543729948093498"/>
          <c:h val="0.7802457335658360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Hoja6!$E$99</c:f>
              <c:strCache>
                <c:ptCount val="1"/>
                <c:pt idx="0">
                  <c:v>Ocupació amb contracte indefinit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Hoja6!$A$28:$A$96</c:f>
              <c:strCache>
                <c:ptCount val="69"/>
                <c:pt idx="0">
                  <c:v>2002T1</c:v>
                </c:pt>
                <c:pt idx="1">
                  <c:v>2002T2</c:v>
                </c:pt>
                <c:pt idx="2">
                  <c:v>2002T3</c:v>
                </c:pt>
                <c:pt idx="3">
                  <c:v>2002T4</c:v>
                </c:pt>
                <c:pt idx="4">
                  <c:v>2003T1</c:v>
                </c:pt>
                <c:pt idx="5">
                  <c:v>2003T2</c:v>
                </c:pt>
                <c:pt idx="6">
                  <c:v>2003T3</c:v>
                </c:pt>
                <c:pt idx="7">
                  <c:v>2003T4</c:v>
                </c:pt>
                <c:pt idx="8">
                  <c:v>2004T1</c:v>
                </c:pt>
                <c:pt idx="9">
                  <c:v>2004T2</c:v>
                </c:pt>
                <c:pt idx="10">
                  <c:v>2004T3</c:v>
                </c:pt>
                <c:pt idx="11">
                  <c:v>2004T4</c:v>
                </c:pt>
                <c:pt idx="12">
                  <c:v>2005T1</c:v>
                </c:pt>
                <c:pt idx="13">
                  <c:v>2005T2</c:v>
                </c:pt>
                <c:pt idx="14">
                  <c:v>2005T3</c:v>
                </c:pt>
                <c:pt idx="15">
                  <c:v>2005T4</c:v>
                </c:pt>
                <c:pt idx="16">
                  <c:v>2006T1</c:v>
                </c:pt>
                <c:pt idx="17">
                  <c:v>2006T2</c:v>
                </c:pt>
                <c:pt idx="18">
                  <c:v>2006T3</c:v>
                </c:pt>
                <c:pt idx="19">
                  <c:v>2006T4</c:v>
                </c:pt>
                <c:pt idx="20">
                  <c:v>2007T1</c:v>
                </c:pt>
                <c:pt idx="21">
                  <c:v>2007T2</c:v>
                </c:pt>
                <c:pt idx="22">
                  <c:v>2007T3</c:v>
                </c:pt>
                <c:pt idx="23">
                  <c:v>2007T4</c:v>
                </c:pt>
                <c:pt idx="24">
                  <c:v>2008T1</c:v>
                </c:pt>
                <c:pt idx="25">
                  <c:v>2008T2</c:v>
                </c:pt>
                <c:pt idx="26">
                  <c:v>2008T3</c:v>
                </c:pt>
                <c:pt idx="27">
                  <c:v>2008T4</c:v>
                </c:pt>
                <c:pt idx="28">
                  <c:v>2009T1</c:v>
                </c:pt>
                <c:pt idx="29">
                  <c:v>2009T2</c:v>
                </c:pt>
                <c:pt idx="30">
                  <c:v>2009T3</c:v>
                </c:pt>
                <c:pt idx="31">
                  <c:v>2009T4</c:v>
                </c:pt>
                <c:pt idx="32">
                  <c:v>2010T1</c:v>
                </c:pt>
                <c:pt idx="33">
                  <c:v>2010T2</c:v>
                </c:pt>
                <c:pt idx="34">
                  <c:v>2010T3</c:v>
                </c:pt>
                <c:pt idx="35">
                  <c:v>2010T4</c:v>
                </c:pt>
                <c:pt idx="36">
                  <c:v>2011T1</c:v>
                </c:pt>
                <c:pt idx="37">
                  <c:v>2011T2</c:v>
                </c:pt>
                <c:pt idx="38">
                  <c:v>2011T3</c:v>
                </c:pt>
                <c:pt idx="39">
                  <c:v>2011T4</c:v>
                </c:pt>
                <c:pt idx="40">
                  <c:v>2012T1</c:v>
                </c:pt>
                <c:pt idx="41">
                  <c:v>2012T2</c:v>
                </c:pt>
                <c:pt idx="42">
                  <c:v>2012T3</c:v>
                </c:pt>
                <c:pt idx="43">
                  <c:v>2012T4</c:v>
                </c:pt>
                <c:pt idx="44">
                  <c:v>2013T1</c:v>
                </c:pt>
                <c:pt idx="45">
                  <c:v>2013T2</c:v>
                </c:pt>
                <c:pt idx="46">
                  <c:v>2013T3</c:v>
                </c:pt>
                <c:pt idx="47">
                  <c:v>2013T4</c:v>
                </c:pt>
                <c:pt idx="48">
                  <c:v>2014T1</c:v>
                </c:pt>
                <c:pt idx="49">
                  <c:v>2014T2</c:v>
                </c:pt>
                <c:pt idx="50">
                  <c:v>2014T3</c:v>
                </c:pt>
                <c:pt idx="51">
                  <c:v>2014T4</c:v>
                </c:pt>
                <c:pt idx="52">
                  <c:v>2015T1</c:v>
                </c:pt>
                <c:pt idx="53">
                  <c:v>2015T2</c:v>
                </c:pt>
                <c:pt idx="54">
                  <c:v>2015T3</c:v>
                </c:pt>
                <c:pt idx="55">
                  <c:v>2015T4</c:v>
                </c:pt>
                <c:pt idx="56">
                  <c:v>2016T1</c:v>
                </c:pt>
                <c:pt idx="57">
                  <c:v>2016T2</c:v>
                </c:pt>
                <c:pt idx="58">
                  <c:v>2016T3</c:v>
                </c:pt>
                <c:pt idx="59">
                  <c:v>2016T4</c:v>
                </c:pt>
                <c:pt idx="60">
                  <c:v>2017T1</c:v>
                </c:pt>
                <c:pt idx="61">
                  <c:v>2017T2</c:v>
                </c:pt>
                <c:pt idx="62">
                  <c:v>2017T3</c:v>
                </c:pt>
                <c:pt idx="63">
                  <c:v>2017T4</c:v>
                </c:pt>
                <c:pt idx="64">
                  <c:v>2018T1</c:v>
                </c:pt>
                <c:pt idx="65">
                  <c:v>2018T2</c:v>
                </c:pt>
                <c:pt idx="66">
                  <c:v>2018T3</c:v>
                </c:pt>
                <c:pt idx="67">
                  <c:v>2018T4</c:v>
                </c:pt>
                <c:pt idx="68">
                  <c:v>2019T1</c:v>
                </c:pt>
              </c:strCache>
            </c:strRef>
          </c:cat>
          <c:val>
            <c:numRef>
              <c:f>Hoja6!$G$28:$G$96</c:f>
              <c:numCache>
                <c:formatCode>#,##0.0</c:formatCode>
                <c:ptCount val="69"/>
                <c:pt idx="0">
                  <c:v>24.9</c:v>
                </c:pt>
                <c:pt idx="1">
                  <c:v>24.6</c:v>
                </c:pt>
                <c:pt idx="2">
                  <c:v>23.7</c:v>
                </c:pt>
                <c:pt idx="3">
                  <c:v>23.4</c:v>
                </c:pt>
                <c:pt idx="4">
                  <c:v>23.2</c:v>
                </c:pt>
                <c:pt idx="5">
                  <c:v>23.7</c:v>
                </c:pt>
                <c:pt idx="6">
                  <c:v>24.7</c:v>
                </c:pt>
                <c:pt idx="7">
                  <c:v>25.3</c:v>
                </c:pt>
                <c:pt idx="8">
                  <c:v>24.6</c:v>
                </c:pt>
                <c:pt idx="9">
                  <c:v>24.5</c:v>
                </c:pt>
                <c:pt idx="10">
                  <c:v>25</c:v>
                </c:pt>
                <c:pt idx="11">
                  <c:v>24</c:v>
                </c:pt>
                <c:pt idx="12">
                  <c:v>23.6</c:v>
                </c:pt>
                <c:pt idx="13">
                  <c:v>24.5</c:v>
                </c:pt>
                <c:pt idx="14">
                  <c:v>25.9</c:v>
                </c:pt>
                <c:pt idx="15">
                  <c:v>25.4</c:v>
                </c:pt>
                <c:pt idx="16">
                  <c:v>25.5</c:v>
                </c:pt>
                <c:pt idx="17">
                  <c:v>26.9</c:v>
                </c:pt>
                <c:pt idx="18">
                  <c:v>27</c:v>
                </c:pt>
                <c:pt idx="19">
                  <c:v>26.2</c:v>
                </c:pt>
                <c:pt idx="20">
                  <c:v>23.5</c:v>
                </c:pt>
                <c:pt idx="21">
                  <c:v>24</c:v>
                </c:pt>
                <c:pt idx="22">
                  <c:v>23.9</c:v>
                </c:pt>
                <c:pt idx="23">
                  <c:v>23.6</c:v>
                </c:pt>
                <c:pt idx="24">
                  <c:v>22.2</c:v>
                </c:pt>
                <c:pt idx="25">
                  <c:v>21.9</c:v>
                </c:pt>
                <c:pt idx="26">
                  <c:v>21.7</c:v>
                </c:pt>
                <c:pt idx="27">
                  <c:v>19.5</c:v>
                </c:pt>
                <c:pt idx="28">
                  <c:v>17.8</c:v>
                </c:pt>
                <c:pt idx="29">
                  <c:v>18.3</c:v>
                </c:pt>
                <c:pt idx="30">
                  <c:v>19.2</c:v>
                </c:pt>
                <c:pt idx="31">
                  <c:v>17.5</c:v>
                </c:pt>
                <c:pt idx="32">
                  <c:v>17.3</c:v>
                </c:pt>
                <c:pt idx="33">
                  <c:v>17.7</c:v>
                </c:pt>
                <c:pt idx="34">
                  <c:v>18.8</c:v>
                </c:pt>
                <c:pt idx="35">
                  <c:v>18.899999999999999</c:v>
                </c:pt>
                <c:pt idx="36">
                  <c:v>18.899999999999999</c:v>
                </c:pt>
                <c:pt idx="37">
                  <c:v>20.6</c:v>
                </c:pt>
                <c:pt idx="38">
                  <c:v>21.4</c:v>
                </c:pt>
                <c:pt idx="39">
                  <c:v>19.899999999999999</c:v>
                </c:pt>
                <c:pt idx="40">
                  <c:v>18.7</c:v>
                </c:pt>
                <c:pt idx="41">
                  <c:v>18.5</c:v>
                </c:pt>
                <c:pt idx="42">
                  <c:v>19</c:v>
                </c:pt>
                <c:pt idx="43">
                  <c:v>17.399999999999999</c:v>
                </c:pt>
                <c:pt idx="44">
                  <c:v>17.3</c:v>
                </c:pt>
                <c:pt idx="45">
                  <c:v>18.100000000000001</c:v>
                </c:pt>
                <c:pt idx="46">
                  <c:v>20.100000000000001</c:v>
                </c:pt>
                <c:pt idx="47">
                  <c:v>18.899999999999999</c:v>
                </c:pt>
                <c:pt idx="48">
                  <c:v>18.7</c:v>
                </c:pt>
                <c:pt idx="49">
                  <c:v>18.399999999999999</c:v>
                </c:pt>
                <c:pt idx="50">
                  <c:v>18.5</c:v>
                </c:pt>
                <c:pt idx="51">
                  <c:v>17.8</c:v>
                </c:pt>
                <c:pt idx="52">
                  <c:v>18.2</c:v>
                </c:pt>
                <c:pt idx="53">
                  <c:v>19.5</c:v>
                </c:pt>
                <c:pt idx="54">
                  <c:v>20.5</c:v>
                </c:pt>
                <c:pt idx="55">
                  <c:v>20.3</c:v>
                </c:pt>
                <c:pt idx="56">
                  <c:v>19.600000000000001</c:v>
                </c:pt>
                <c:pt idx="57">
                  <c:v>20.7</c:v>
                </c:pt>
                <c:pt idx="58">
                  <c:v>22.5</c:v>
                </c:pt>
                <c:pt idx="59">
                  <c:v>21.8</c:v>
                </c:pt>
                <c:pt idx="60">
                  <c:v>20.8</c:v>
                </c:pt>
                <c:pt idx="61">
                  <c:v>21.7</c:v>
                </c:pt>
                <c:pt idx="62">
                  <c:v>22.2</c:v>
                </c:pt>
                <c:pt idx="63">
                  <c:v>21.6</c:v>
                </c:pt>
                <c:pt idx="64">
                  <c:v>20.9</c:v>
                </c:pt>
                <c:pt idx="65">
                  <c:v>21.587133262636975</c:v>
                </c:pt>
                <c:pt idx="66">
                  <c:v>22.946294419791048</c:v>
                </c:pt>
                <c:pt idx="67">
                  <c:v>22.058311878087817</c:v>
                </c:pt>
                <c:pt idx="68">
                  <c:v>20.815204149117616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3F-4C52-8609-06F86D299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124130536"/>
        <c:axId val="2124133608"/>
      </c:barChart>
      <c:catAx>
        <c:axId val="212413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2124133608"/>
        <c:crosses val="autoZero"/>
        <c:auto val="1"/>
        <c:lblAlgn val="ctr"/>
        <c:lblOffset val="100"/>
        <c:tickLblSkip val="4"/>
        <c:noMultiLvlLbl val="0"/>
      </c:catAx>
      <c:valAx>
        <c:axId val="212413360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2124130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9621866068028E-2"/>
          <c:y val="4.6796531228058894E-2"/>
          <c:w val="0.89543729948093542"/>
          <c:h val="0.79174794531873716"/>
        </c:manualLayout>
      </c:layout>
      <c:lineChart>
        <c:grouping val="standard"/>
        <c:varyColors val="0"/>
        <c:ser>
          <c:idx val="0"/>
          <c:order val="0"/>
          <c:tx>
            <c:strRef>
              <c:f>Hoja6!$H$1</c:f>
              <c:strCache>
                <c:ptCount val="1"/>
                <c:pt idx="0">
                  <c:v>TIPUS DE CANVI $/€</c:v>
                </c:pt>
              </c:strCache>
            </c:strRef>
          </c:tx>
          <c:spPr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Hoja6!$G$2:$G$65</c:f>
              <c:numCache>
                <c:formatCode>General</c:formatCode>
                <c:ptCount val="64"/>
                <c:pt idx="0">
                  <c:v>2014</c:v>
                </c:pt>
                <c:pt idx="12">
                  <c:v>2015</c:v>
                </c:pt>
                <c:pt idx="24">
                  <c:v>2016</c:v>
                </c:pt>
                <c:pt idx="36">
                  <c:v>2017</c:v>
                </c:pt>
                <c:pt idx="48">
                  <c:v>2018</c:v>
                </c:pt>
                <c:pt idx="60">
                  <c:v>2019</c:v>
                </c:pt>
              </c:numCache>
            </c:numRef>
          </c:cat>
          <c:val>
            <c:numRef>
              <c:f>Hoja6!$H$2:$H$65</c:f>
              <c:numCache>
                <c:formatCode>#.##0000</c:formatCode>
                <c:ptCount val="64"/>
                <c:pt idx="0">
                  <c:v>1.361808695652174</c:v>
                </c:pt>
                <c:pt idx="1">
                  <c:v>1.3658499999999998</c:v>
                </c:pt>
                <c:pt idx="2">
                  <c:v>1.3822523809523812</c:v>
                </c:pt>
                <c:pt idx="3">
                  <c:v>1.3816363636363636</c:v>
                </c:pt>
                <c:pt idx="4">
                  <c:v>1.3737500000000002</c:v>
                </c:pt>
                <c:pt idx="5">
                  <c:v>1.3592380952380951</c:v>
                </c:pt>
                <c:pt idx="6">
                  <c:v>1.3539173913043479</c:v>
                </c:pt>
                <c:pt idx="7">
                  <c:v>1.3316095238095236</c:v>
                </c:pt>
                <c:pt idx="8">
                  <c:v>1.2901363636363632</c:v>
                </c:pt>
                <c:pt idx="9">
                  <c:v>1.2672739130434783</c:v>
                </c:pt>
                <c:pt idx="10">
                  <c:v>1.24722</c:v>
                </c:pt>
                <c:pt idx="11">
                  <c:v>1.2321565217391306</c:v>
                </c:pt>
                <c:pt idx="12">
                  <c:v>1.1644954545454549</c:v>
                </c:pt>
                <c:pt idx="13">
                  <c:v>1.1349649999999998</c:v>
                </c:pt>
                <c:pt idx="14">
                  <c:v>1.0837681818181819</c:v>
                </c:pt>
                <c:pt idx="15">
                  <c:v>1.0783909090909092</c:v>
                </c:pt>
                <c:pt idx="16">
                  <c:v>1.1152666666666666</c:v>
                </c:pt>
                <c:pt idx="17">
                  <c:v>1.1213227272727273</c:v>
                </c:pt>
                <c:pt idx="18">
                  <c:v>1.0995782608695652</c:v>
                </c:pt>
                <c:pt idx="19">
                  <c:v>1.113904761904762</c:v>
                </c:pt>
                <c:pt idx="20">
                  <c:v>1.1221181818181818</c:v>
                </c:pt>
                <c:pt idx="21">
                  <c:v>1.1235090909090908</c:v>
                </c:pt>
                <c:pt idx="22">
                  <c:v>1.0735999999999999</c:v>
                </c:pt>
                <c:pt idx="23">
                  <c:v>1.0880217391304345</c:v>
                </c:pt>
                <c:pt idx="24">
                  <c:v>1.086095238095238</c:v>
                </c:pt>
                <c:pt idx="25">
                  <c:v>1.1092952380952379</c:v>
                </c:pt>
                <c:pt idx="26">
                  <c:v>1.1104391304347829</c:v>
                </c:pt>
                <c:pt idx="27">
                  <c:v>1.1339190476190477</c:v>
                </c:pt>
                <c:pt idx="28">
                  <c:v>1.1311090909090913</c:v>
                </c:pt>
                <c:pt idx="29">
                  <c:v>1.1228909090909089</c:v>
                </c:pt>
                <c:pt idx="30">
                  <c:v>1.1068523809523811</c:v>
                </c:pt>
                <c:pt idx="31">
                  <c:v>1.1211739130434786</c:v>
                </c:pt>
                <c:pt idx="32">
                  <c:v>1.1212090909090908</c:v>
                </c:pt>
                <c:pt idx="33">
                  <c:v>1.1026047619047619</c:v>
                </c:pt>
                <c:pt idx="34">
                  <c:v>1.0798954545454547</c:v>
                </c:pt>
                <c:pt idx="35">
                  <c:v>1.05385</c:v>
                </c:pt>
                <c:pt idx="36">
                  <c:v>1.0614409090909092</c:v>
                </c:pt>
                <c:pt idx="37">
                  <c:v>1.064265</c:v>
                </c:pt>
                <c:pt idx="38">
                  <c:v>1.0684695652173912</c:v>
                </c:pt>
                <c:pt idx="39">
                  <c:v>1.0713400000000002</c:v>
                </c:pt>
                <c:pt idx="40">
                  <c:v>1.105195652173913</c:v>
                </c:pt>
                <c:pt idx="41">
                  <c:v>1.1229454545454547</c:v>
                </c:pt>
                <c:pt idx="42">
                  <c:v>1.1511142857142855</c:v>
                </c:pt>
                <c:pt idx="43">
                  <c:v>1.1806739130434782</c:v>
                </c:pt>
                <c:pt idx="44">
                  <c:v>1.191457142857143</c:v>
                </c:pt>
                <c:pt idx="45">
                  <c:v>1.1755863636363633</c:v>
                </c:pt>
                <c:pt idx="46">
                  <c:v>1.1738</c:v>
                </c:pt>
                <c:pt idx="47">
                  <c:v>1.1837809523809528</c:v>
                </c:pt>
                <c:pt idx="48">
                  <c:v>1.2190521739130435</c:v>
                </c:pt>
                <c:pt idx="49">
                  <c:v>1.23478</c:v>
                </c:pt>
                <c:pt idx="50">
                  <c:v>1.2335499999999999</c:v>
                </c:pt>
                <c:pt idx="51">
                  <c:v>1.2278428571428572</c:v>
                </c:pt>
                <c:pt idx="52">
                  <c:v>1.1823826086956521</c:v>
                </c:pt>
                <c:pt idx="53">
                  <c:v>1.1678285714285714</c:v>
                </c:pt>
                <c:pt idx="54">
                  <c:v>1.1685727272727278</c:v>
                </c:pt>
                <c:pt idx="55">
                  <c:v>1.1548956521739129</c:v>
                </c:pt>
                <c:pt idx="56">
                  <c:v>1.16587</c:v>
                </c:pt>
                <c:pt idx="57">
                  <c:v>1.148404347826087</c:v>
                </c:pt>
                <c:pt idx="58">
                  <c:v>1.1366863636363636</c:v>
                </c:pt>
                <c:pt idx="59">
                  <c:v>1.1386476190476187</c:v>
                </c:pt>
                <c:pt idx="60">
                  <c:v>1.1417869565217391</c:v>
                </c:pt>
                <c:pt idx="61">
                  <c:v>1.1351149999999999</c:v>
                </c:pt>
                <c:pt idx="62">
                  <c:v>1.1302476190476192</c:v>
                </c:pt>
                <c:pt idx="63">
                  <c:v>1.1239318181818181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70-4C5F-B7DB-1135536D1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046976"/>
        <c:axId val="152052864"/>
      </c:lineChart>
      <c:catAx>
        <c:axId val="15204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900"/>
            </a:pPr>
            <a:endParaRPr lang="ca-ES"/>
          </a:p>
        </c:txPr>
        <c:crossAx val="152052864"/>
        <c:crosses val="autoZero"/>
        <c:auto val="1"/>
        <c:lblAlgn val="ctr"/>
        <c:lblOffset val="100"/>
        <c:noMultiLvlLbl val="0"/>
      </c:catAx>
      <c:valAx>
        <c:axId val="152052864"/>
        <c:scaling>
          <c:orientation val="minMax"/>
          <c:min val="1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0" sourceLinked="0"/>
        <c:majorTickMark val="out"/>
        <c:minorTickMark val="none"/>
        <c:tickLblPos val="nextTo"/>
        <c:crossAx val="1520469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96218660680294E-2"/>
          <c:y val="4.67965312280589E-2"/>
          <c:w val="0.89543729948093498"/>
          <c:h val="0.79174794531873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Hoja6!$J$27</c:f>
              <c:strCache>
                <c:ptCount val="1"/>
                <c:pt idx="0">
                  <c:v>Catalunya</c:v>
                </c:pt>
              </c:strCache>
            </c:strRef>
          </c:tx>
          <c:spPr>
            <a:solidFill>
              <a:srgbClr val="FF8000"/>
            </a:solidFill>
            <a:ln w="3810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F68-4DC6-8C7A-BA2805B9CDB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F68-4DC6-8C7A-BA2805B9CDB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F68-4DC6-8C7A-BA2805B9CDB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F68-4DC6-8C7A-BA2805B9CDB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F68-4DC6-8C7A-BA2805B9CDB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F68-4DC6-8C7A-BA2805B9CDB7}"/>
              </c:ext>
            </c:extLst>
          </c:dPt>
          <c:dLbls>
            <c:dLbl>
              <c:idx val="6"/>
              <c:layout>
                <c:manualLayout>
                  <c:x val="-5.8529175641908364E-3"/>
                  <c:y val="7.6263039028060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B6-44DB-A136-C8A8457125C1}"/>
                </c:ext>
              </c:extLst>
            </c:dLbl>
            <c:dLbl>
              <c:idx val="9"/>
              <c:layout>
                <c:manualLayout>
                  <c:x val="5.85291756419072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68-4DC6-8C7A-BA2805B9CDB7}"/>
                </c:ext>
              </c:extLst>
            </c:dLbl>
            <c:dLbl>
              <c:idx val="12"/>
              <c:layout>
                <c:manualLayout>
                  <c:x val="-4.9749799295622107E-2"/>
                  <c:y val="-3.4318367562627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68-4DC6-8C7A-BA2805B9CD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8000"/>
                    </a:solidFill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Hoja6!$A$31:$A$40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Hoja6!$J$31:$J$40</c:f>
              <c:numCache>
                <c:formatCode>#,##0.0</c:formatCode>
                <c:ptCount val="10"/>
                <c:pt idx="0">
                  <c:v>7.3794944261265512</c:v>
                </c:pt>
                <c:pt idx="1">
                  <c:v>14.324673460599971</c:v>
                </c:pt>
                <c:pt idx="2">
                  <c:v>24.934210526315788</c:v>
                </c:pt>
                <c:pt idx="3">
                  <c:v>29.73770864085386</c:v>
                </c:pt>
                <c:pt idx="4">
                  <c:v>32.960143304970885</c:v>
                </c:pt>
                <c:pt idx="5">
                  <c:v>40.165524376050698</c:v>
                </c:pt>
                <c:pt idx="6">
                  <c:v>41.957047361683969</c:v>
                </c:pt>
                <c:pt idx="7">
                  <c:v>41.223045822102421</c:v>
                </c:pt>
                <c:pt idx="8">
                  <c:v>34.91719242902208</c:v>
                </c:pt>
                <c:pt idx="9">
                  <c:v>29.101741521539875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8-4DC6-8C7A-BA2805B9C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466120"/>
        <c:axId val="2121463048"/>
      </c:barChart>
      <c:catAx>
        <c:axId val="2121466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121463048"/>
        <c:crosses val="autoZero"/>
        <c:auto val="1"/>
        <c:lblAlgn val="ctr"/>
        <c:lblOffset val="100"/>
        <c:noMultiLvlLbl val="0"/>
      </c:catAx>
      <c:valAx>
        <c:axId val="21214630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21214661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08356673554405E-2"/>
          <c:y val="2.6288422733391398E-2"/>
          <c:w val="0.89543729948093498"/>
          <c:h val="0.791747945318737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Hoja6!$H$26</c:f>
              <c:strCache>
                <c:ptCount val="1"/>
                <c:pt idx="0">
                  <c:v>Remuneració assalariats (RA)</c:v>
                </c:pt>
              </c:strCache>
            </c:strRef>
          </c:tx>
          <c:spPr>
            <a:solidFill>
              <a:srgbClr val="800080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FD-474F-9830-F43531559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800080"/>
                    </a:solidFill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Hoja6!$A$4:$A$21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Hoja6!$E$4:$E$21</c:f>
              <c:numCache>
                <c:formatCode>0.0</c:formatCode>
                <c:ptCount val="18"/>
                <c:pt idx="0">
                  <c:v>0.86876267748477742</c:v>
                </c:pt>
                <c:pt idx="1">
                  <c:v>-4.4708994708999583E-2</c:v>
                </c:pt>
                <c:pt idx="2">
                  <c:v>0.41709044093981262</c:v>
                </c:pt>
                <c:pt idx="3">
                  <c:v>1.1953879713306268</c:v>
                </c:pt>
                <c:pt idx="4">
                  <c:v>2.1509548347984317</c:v>
                </c:pt>
                <c:pt idx="5">
                  <c:v>0.7178571428571443</c:v>
                </c:pt>
                <c:pt idx="6">
                  <c:v>-0.42513661202186226</c:v>
                </c:pt>
                <c:pt idx="7">
                  <c:v>-1.220221606648197</c:v>
                </c:pt>
                <c:pt idx="8">
                  <c:v>2.0981298129813011</c:v>
                </c:pt>
                <c:pt idx="9">
                  <c:v>3.1829175227472857</c:v>
                </c:pt>
                <c:pt idx="10">
                  <c:v>3.3867128653208849</c:v>
                </c:pt>
                <c:pt idx="11">
                  <c:v>2.6188087774294631</c:v>
                </c:pt>
                <c:pt idx="12">
                  <c:v>2.6024016010673732</c:v>
                </c:pt>
                <c:pt idx="13">
                  <c:v>0.83114186851211813</c:v>
                </c:pt>
                <c:pt idx="14">
                  <c:v>1.7409869773817719</c:v>
                </c:pt>
                <c:pt idx="15">
                  <c:v>-0.22294532036229198</c:v>
                </c:pt>
                <c:pt idx="16">
                  <c:v>0.15982518614437691</c:v>
                </c:pt>
                <c:pt idx="17">
                  <c:v>-0.75844318895166518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D-405F-B0F2-E3B7E4086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478648"/>
        <c:axId val="2123481720"/>
      </c:barChart>
      <c:catAx>
        <c:axId val="2123478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900"/>
            </a:pPr>
            <a:endParaRPr lang="ca-ES"/>
          </a:p>
        </c:txPr>
        <c:crossAx val="2123481720"/>
        <c:crosses val="autoZero"/>
        <c:auto val="1"/>
        <c:lblAlgn val="ctr"/>
        <c:lblOffset val="100"/>
        <c:noMultiLvlLbl val="0"/>
      </c:catAx>
      <c:valAx>
        <c:axId val="21234817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21234786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96218660680294E-2"/>
          <c:y val="4.67965312280589E-2"/>
          <c:w val="0.89543729948093498"/>
          <c:h val="0.78024573356583571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Hoja6!$B$1</c:f>
              <c:strCache>
                <c:ptCount val="1"/>
                <c:pt idx="0">
                  <c:v>Cost salarial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66-46E2-BA55-E03DD35FCF8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66-46E2-BA55-E03DD35FCF8C}"/>
                </c:ext>
              </c:extLst>
            </c:dLbl>
            <c:dLbl>
              <c:idx val="10"/>
              <c:layout>
                <c:manualLayout>
                  <c:x val="-1.19514479485035E-2"/>
                  <c:y val="-1.917057525009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B4-4E43-B7CE-0111EECA6A78}"/>
                </c:ext>
              </c:extLst>
            </c:dLbl>
            <c:dLbl>
              <c:idx val="14"/>
              <c:layout>
                <c:manualLayout>
                  <c:x val="-1.49393099356294E-2"/>
                  <c:y val="-8.051641605039060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B4-4E43-B7CE-0111EECA6A7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Hoja6!$A$4:$A$13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IT2019</c:v>
                </c:pt>
              </c:strCache>
            </c:strRef>
          </c:cat>
          <c:val>
            <c:numRef>
              <c:f>Hoja6!$B$4:$B$13</c:f>
              <c:numCache>
                <c:formatCode>0.0</c:formatCode>
                <c:ptCount val="10"/>
                <c:pt idx="0">
                  <c:v>0.59856270479594631</c:v>
                </c:pt>
                <c:pt idx="1">
                  <c:v>1.1585405350384326</c:v>
                </c:pt>
                <c:pt idx="2">
                  <c:v>-0.33662949715967949</c:v>
                </c:pt>
                <c:pt idx="3">
                  <c:v>-0.20559701150058007</c:v>
                </c:pt>
                <c:pt idx="4">
                  <c:v>-1.7337000009197356</c:v>
                </c:pt>
                <c:pt idx="5">
                  <c:v>0.67389228954906066</c:v>
                </c:pt>
                <c:pt idx="6">
                  <c:v>7.4375708893459347E-2</c:v>
                </c:pt>
                <c:pt idx="7">
                  <c:v>-0.29449471395922577</c:v>
                </c:pt>
                <c:pt idx="8">
                  <c:v>2.0433263452131367</c:v>
                </c:pt>
                <c:pt idx="9" formatCode="General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B4-4E43-B7CE-0111EECA6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130536"/>
        <c:axId val="2124133608"/>
      </c:barChart>
      <c:catAx>
        <c:axId val="2124130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/>
            </a:pPr>
            <a:endParaRPr lang="ca-ES"/>
          </a:p>
        </c:txPr>
        <c:crossAx val="2124133608"/>
        <c:crosses val="autoZero"/>
        <c:auto val="1"/>
        <c:lblAlgn val="ctr"/>
        <c:lblOffset val="100"/>
        <c:tickLblSkip val="1"/>
        <c:noMultiLvlLbl val="0"/>
      </c:catAx>
      <c:valAx>
        <c:axId val="21241336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out"/>
        <c:minorTickMark val="none"/>
        <c:tickLblPos val="nextTo"/>
        <c:crossAx val="21241305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78273504590021"/>
          <c:y val="9.111303540566465E-2"/>
          <c:w val="0.44514351345954206"/>
          <c:h val="0.7403338276394860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Innovacions que tenen un retorn al planeta i a la qualitat de vida</c:v>
                </c:pt>
                <c:pt idx="1">
                  <c:v>Ús de cadenes de subcontractació responsable </c:v>
                </c:pt>
                <c:pt idx="2">
                  <c:v>Inversió responsable</c:v>
                </c:pt>
                <c:pt idx="4">
                  <c:v>Suport a projectes de cohesió social i humanitaris</c:v>
                </c:pt>
                <c:pt idx="5">
                  <c:v>Condicions salarials per sobre de conveni</c:v>
                </c:pt>
                <c:pt idx="6">
                  <c:v>Baixa temporalitat laboral</c:v>
                </c:pt>
                <c:pt idx="7">
                  <c:v>Foment de la paritat de gènere (equip directiu i igualtat salarial)</c:v>
                </c:pt>
                <c:pt idx="8">
                  <c:v>Conciliació, flexibilitat i reforma horària</c:v>
                </c:pt>
                <c:pt idx="9">
                  <c:v>Formació continuada dels treballadors i pràctiques d'estudiants</c:v>
                </c:pt>
                <c:pt idx="10">
                  <c:v>Integració de la diversitat </c:v>
                </c:pt>
                <c:pt idx="11">
                  <c:v>Empresa saludable </c:v>
                </c:pt>
                <c:pt idx="13">
                  <c:v>Consum responsable amb el medi ambient</c:v>
                </c:pt>
                <c:pt idx="14">
                  <c:v>Producció responsable amb el medi ambient </c:v>
                </c:pt>
              </c:strCache>
            </c:strRef>
          </c:cat>
          <c:val>
            <c:numRef>
              <c:f>Hoja1!$B$2:$B$16</c:f>
              <c:numCache>
                <c:formatCode>###0.0</c:formatCode>
                <c:ptCount val="15"/>
                <c:pt idx="0">
                  <c:v>33.645851853357833</c:v>
                </c:pt>
                <c:pt idx="1">
                  <c:v>36.617786092363396</c:v>
                </c:pt>
                <c:pt idx="2">
                  <c:v>50.662690816267542</c:v>
                </c:pt>
                <c:pt idx="4">
                  <c:v>36.873641851210451</c:v>
                </c:pt>
                <c:pt idx="5">
                  <c:v>51.660129667400078</c:v>
                </c:pt>
                <c:pt idx="6">
                  <c:v>59.70814496722565</c:v>
                </c:pt>
                <c:pt idx="7">
                  <c:v>61.114706725986743</c:v>
                </c:pt>
                <c:pt idx="8">
                  <c:v>65.737984663822829</c:v>
                </c:pt>
                <c:pt idx="9">
                  <c:v>71.926779622486066</c:v>
                </c:pt>
                <c:pt idx="10">
                  <c:v>73.289021265381166</c:v>
                </c:pt>
                <c:pt idx="11">
                  <c:v>87.626415671829605</c:v>
                </c:pt>
                <c:pt idx="13">
                  <c:v>80.63784417516267</c:v>
                </c:pt>
                <c:pt idx="14">
                  <c:v>77.424617438142434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E-4590-A940-AFC6479E441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Hoja1!$A$2:$A$16</c:f>
              <c:strCache>
                <c:ptCount val="15"/>
                <c:pt idx="0">
                  <c:v>Innovacions que tenen un retorn al planeta i a la qualitat de vida</c:v>
                </c:pt>
                <c:pt idx="1">
                  <c:v>Ús de cadenes de subcontractació responsable </c:v>
                </c:pt>
                <c:pt idx="2">
                  <c:v>Inversió responsable</c:v>
                </c:pt>
                <c:pt idx="4">
                  <c:v>Suport a projectes de cohesió social i humanitaris</c:v>
                </c:pt>
                <c:pt idx="5">
                  <c:v>Condicions salarials per sobre de conveni</c:v>
                </c:pt>
                <c:pt idx="6">
                  <c:v>Baixa temporalitat laboral</c:v>
                </c:pt>
                <c:pt idx="7">
                  <c:v>Foment de la paritat de gènere (equip directiu i igualtat salarial)</c:v>
                </c:pt>
                <c:pt idx="8">
                  <c:v>Conciliació, flexibilitat i reforma horària</c:v>
                </c:pt>
                <c:pt idx="9">
                  <c:v>Formació continuada dels treballadors i pràctiques d'estudiants</c:v>
                </c:pt>
                <c:pt idx="10">
                  <c:v>Integració de la diversitat </c:v>
                </c:pt>
                <c:pt idx="11">
                  <c:v>Empresa saludable </c:v>
                </c:pt>
                <c:pt idx="13">
                  <c:v>Consum responsable amb el medi ambient</c:v>
                </c:pt>
                <c:pt idx="14">
                  <c:v>Producció responsable amb el medi ambient </c:v>
                </c:pt>
              </c:strCache>
            </c:strRef>
          </c:cat>
          <c:val>
            <c:numRef>
              <c:f>Hoja1!$C$2:$C$16</c:f>
              <c:numCache>
                <c:formatCode>###0.0</c:formatCode>
                <c:ptCount val="15"/>
                <c:pt idx="0">
                  <c:v>63.585563077848271</c:v>
                </c:pt>
                <c:pt idx="1">
                  <c:v>60.613628838842857</c:v>
                </c:pt>
                <c:pt idx="2">
                  <c:v>46.568724114938696</c:v>
                </c:pt>
                <c:pt idx="4">
                  <c:v>60.357773079995681</c:v>
                </c:pt>
                <c:pt idx="5">
                  <c:v>45.571285263806196</c:v>
                </c:pt>
                <c:pt idx="6">
                  <c:v>37.523269963980503</c:v>
                </c:pt>
                <c:pt idx="7">
                  <c:v>36.116708205219453</c:v>
                </c:pt>
                <c:pt idx="8">
                  <c:v>31.493430267383271</c:v>
                </c:pt>
                <c:pt idx="9">
                  <c:v>25.304635308719813</c:v>
                </c:pt>
                <c:pt idx="10">
                  <c:v>23.942393665824692</c:v>
                </c:pt>
                <c:pt idx="11">
                  <c:v>9.6049992593762301</c:v>
                </c:pt>
                <c:pt idx="13">
                  <c:v>16.593570756043434</c:v>
                </c:pt>
                <c:pt idx="14">
                  <c:v>19.806797493063304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4E-4590-A940-AFC6479E441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Hoja1!$A$2:$A$16</c:f>
              <c:strCache>
                <c:ptCount val="15"/>
                <c:pt idx="0">
                  <c:v>Innovacions que tenen un retorn al planeta i a la qualitat de vida</c:v>
                </c:pt>
                <c:pt idx="1">
                  <c:v>Ús de cadenes de subcontractació responsable </c:v>
                </c:pt>
                <c:pt idx="2">
                  <c:v>Inversió responsable</c:v>
                </c:pt>
                <c:pt idx="4">
                  <c:v>Suport a projectes de cohesió social i humanitaris</c:v>
                </c:pt>
                <c:pt idx="5">
                  <c:v>Condicions salarials per sobre de conveni</c:v>
                </c:pt>
                <c:pt idx="6">
                  <c:v>Baixa temporalitat laboral</c:v>
                </c:pt>
                <c:pt idx="7">
                  <c:v>Foment de la paritat de gènere (equip directiu i igualtat salarial)</c:v>
                </c:pt>
                <c:pt idx="8">
                  <c:v>Conciliació, flexibilitat i reforma horària</c:v>
                </c:pt>
                <c:pt idx="9">
                  <c:v>Formació continuada dels treballadors i pràctiques d'estudiants</c:v>
                </c:pt>
                <c:pt idx="10">
                  <c:v>Integració de la diversitat </c:v>
                </c:pt>
                <c:pt idx="11">
                  <c:v>Empresa saludable </c:v>
                </c:pt>
                <c:pt idx="13">
                  <c:v>Consum responsable amb el medi ambient</c:v>
                </c:pt>
                <c:pt idx="14">
                  <c:v>Producció responsable amb el medi ambient </c:v>
                </c:pt>
              </c:strCache>
            </c:strRef>
          </c:cat>
          <c:val>
            <c:numRef>
              <c:f>Hoja1!$D$2:$D$16</c:f>
              <c:numCache>
                <c:formatCode>###0.0</c:formatCode>
                <c:ptCount val="15"/>
                <c:pt idx="0">
                  <c:v>2.7685850687934823</c:v>
                </c:pt>
                <c:pt idx="1">
                  <c:v>2.7685850687934823</c:v>
                </c:pt>
                <c:pt idx="2">
                  <c:v>2.7685850687934823</c:v>
                </c:pt>
                <c:pt idx="4">
                  <c:v>2.7685850687934823</c:v>
                </c:pt>
                <c:pt idx="5">
                  <c:v>2.7685850687934823</c:v>
                </c:pt>
                <c:pt idx="6">
                  <c:v>2.7685850687934823</c:v>
                </c:pt>
                <c:pt idx="7">
                  <c:v>2.7685850687934823</c:v>
                </c:pt>
                <c:pt idx="8">
                  <c:v>2.7685850687934823</c:v>
                </c:pt>
                <c:pt idx="9">
                  <c:v>2.7685850687934823</c:v>
                </c:pt>
                <c:pt idx="10">
                  <c:v>2.7685850687934823</c:v>
                </c:pt>
                <c:pt idx="11">
                  <c:v>2.7685850687934823</c:v>
                </c:pt>
                <c:pt idx="13">
                  <c:v>2.7685850687934823</c:v>
                </c:pt>
                <c:pt idx="14">
                  <c:v>2.7685850687934823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4E-4590-A940-AFC6479E4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72556264"/>
        <c:axId val="472556920"/>
      </c:barChart>
      <c:catAx>
        <c:axId val="47255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a-ES"/>
          </a:p>
        </c:txPr>
        <c:crossAx val="472556920"/>
        <c:crosses val="autoZero"/>
        <c:auto val="1"/>
        <c:lblAlgn val="ctr"/>
        <c:lblOffset val="100"/>
        <c:noMultiLvlLbl val="0"/>
      </c:catAx>
      <c:valAx>
        <c:axId val="472556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4725562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882874639443353"/>
          <c:y val="1.3043034288872324E-2"/>
          <c:w val="0.23617719363309025"/>
          <c:h val="7.8863681102362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696218660680294E-2"/>
          <c:y val="4.67965312280589E-2"/>
          <c:w val="0.89543729948093498"/>
          <c:h val="0.79174794531873705"/>
        </c:manualLayout>
      </c:layout>
      <c:lineChart>
        <c:grouping val="standard"/>
        <c:varyColors val="0"/>
        <c:ser>
          <c:idx val="0"/>
          <c:order val="0"/>
          <c:tx>
            <c:strRef>
              <c:f>Hoja6!$G$4</c:f>
              <c:strCache>
                <c:ptCount val="1"/>
                <c:pt idx="0">
                  <c:v>Catalunya</c:v>
                </c:pt>
              </c:strCache>
            </c:strRef>
          </c:tx>
          <c:spPr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20"/>
              <c:layout>
                <c:manualLayout>
                  <c:x val="-1.1951447948503375E-2"/>
                  <c:y val="-3.28128915908568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rgbClr val="C00000"/>
                      </a:solidFill>
                    </a:defRPr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91-40A6-95FB-91316E3148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Hoja6!$F$14:$F$20</c:f>
              <c:numCache>
                <c:formatCode>0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Hoja6!$G$14:$G$20</c:f>
              <c:numCache>
                <c:formatCode>General</c:formatCode>
                <c:ptCount val="7"/>
                <c:pt idx="0" formatCode="0.0">
                  <c:v>-3.4</c:v>
                </c:pt>
                <c:pt idx="1">
                  <c:v>-1</c:v>
                </c:pt>
                <c:pt idx="2">
                  <c:v>1.8</c:v>
                </c:pt>
                <c:pt idx="3" formatCode="0.0">
                  <c:v>3.9</c:v>
                </c:pt>
                <c:pt idx="4" formatCode="0.0">
                  <c:v>3.4</c:v>
                </c:pt>
                <c:pt idx="5" formatCode="0.0">
                  <c:v>3.3</c:v>
                </c:pt>
                <c:pt idx="6" formatCode="0.0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91-40A6-95FB-91316E314805}"/>
            </c:ext>
          </c:extLst>
        </c:ser>
        <c:ser>
          <c:idx val="1"/>
          <c:order val="1"/>
          <c:tx>
            <c:strRef>
              <c:f>Hoja6!$H$4</c:f>
              <c:strCache>
                <c:ptCount val="1"/>
                <c:pt idx="0">
                  <c:v>Espanya</c:v>
                </c:pt>
              </c:strCache>
            </c:strRef>
          </c:tx>
          <c:spPr>
            <a:ln w="38100">
              <a:solidFill>
                <a:srgbClr val="2EA1B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20"/>
              <c:layout>
                <c:manualLayout>
                  <c:x val="-5.9757239742516902E-3"/>
                  <c:y val="4.101611448857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91-40A6-95FB-91316E31480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2EA1BC"/>
                    </a:solidFill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Hoja6!$F$14:$F$20</c:f>
              <c:numCache>
                <c:formatCode>0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Hoja6!$H$14:$H$20</c:f>
              <c:numCache>
                <c:formatCode>#,##0.0</c:formatCode>
                <c:ptCount val="7"/>
                <c:pt idx="0">
                  <c:v>-2.9</c:v>
                </c:pt>
                <c:pt idx="1">
                  <c:v>-1.7</c:v>
                </c:pt>
                <c:pt idx="2">
                  <c:v>1.4</c:v>
                </c:pt>
                <c:pt idx="3">
                  <c:v>3.6</c:v>
                </c:pt>
                <c:pt idx="4">
                  <c:v>3.2</c:v>
                </c:pt>
                <c:pt idx="5">
                  <c:v>3</c:v>
                </c:pt>
                <c:pt idx="6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91-40A6-95FB-91316E314805}"/>
            </c:ext>
          </c:extLst>
        </c:ser>
        <c:ser>
          <c:idx val="2"/>
          <c:order val="2"/>
          <c:tx>
            <c:strRef>
              <c:f>Hoja6!$I$4</c:f>
              <c:strCache>
                <c:ptCount val="1"/>
                <c:pt idx="0">
                  <c:v>Zona euro</c:v>
                </c:pt>
              </c:strCache>
            </c:strRef>
          </c:tx>
          <c:spPr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Hoja6!$F$14:$F$20</c:f>
              <c:numCache>
                <c:formatCode>0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Hoja6!$I$14:$I$20</c:f>
              <c:numCache>
                <c:formatCode>#,##0.0</c:formatCode>
                <c:ptCount val="7"/>
                <c:pt idx="0">
                  <c:v>-0.9</c:v>
                </c:pt>
                <c:pt idx="1">
                  <c:v>-0.2</c:v>
                </c:pt>
                <c:pt idx="2">
                  <c:v>1.4</c:v>
                </c:pt>
                <c:pt idx="3">
                  <c:v>2.1</c:v>
                </c:pt>
                <c:pt idx="4">
                  <c:v>2</c:v>
                </c:pt>
                <c:pt idx="5">
                  <c:v>2.4</c:v>
                </c:pt>
                <c:pt idx="6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E91-40A6-95FB-91316E314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0531352"/>
        <c:axId val="2120540104"/>
      </c:lineChart>
      <c:catAx>
        <c:axId val="212053135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crossAx val="2120540104"/>
        <c:crosses val="autoZero"/>
        <c:auto val="1"/>
        <c:lblAlgn val="ctr"/>
        <c:lblOffset val="100"/>
        <c:noMultiLvlLbl val="0"/>
      </c:catAx>
      <c:valAx>
        <c:axId val="21205401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out"/>
        <c:minorTickMark val="none"/>
        <c:tickLblPos val="nextTo"/>
        <c:crossAx val="2120531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794857395464237"/>
          <c:y val="5.549770955681927E-2"/>
          <c:w val="0.75319342453919291"/>
          <c:h val="8.40975679704839E-2"/>
        </c:manualLayout>
      </c:layout>
      <c:overlay val="0"/>
      <c:txPr>
        <a:bodyPr/>
        <a:lstStyle/>
        <a:p>
          <a:pPr>
            <a:defRPr sz="1200">
              <a:latin typeface="Calibri"/>
              <a:cs typeface="Calibri"/>
            </a:defRPr>
          </a:pPr>
          <a:endParaRPr lang="ca-E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9621866068028E-2"/>
          <c:y val="4.6796531228058894E-2"/>
          <c:w val="0.89543729948093542"/>
          <c:h val="0.7917479453187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Hoja6!$E$14</c:f>
              <c:strCache>
                <c:ptCount val="1"/>
                <c:pt idx="0">
                  <c:v>PIB 2018</c:v>
                </c:pt>
              </c:strCache>
            </c:strRef>
          </c:tx>
          <c:spPr>
            <a:solidFill>
              <a:srgbClr val="FFC000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rgbClr val="FF8585"/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181-4E94-AD91-061A7AC7860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181-4E94-AD91-061A7AC7860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181-4E94-AD91-061A7AC78601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181-4E94-AD91-061A7AC7860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Hoja6!$D$15:$D$28</c:f>
              <c:strCache>
                <c:ptCount val="14"/>
                <c:pt idx="0">
                  <c:v>Itàlia</c:v>
                </c:pt>
                <c:pt idx="1">
                  <c:v>Bèlgica</c:v>
                </c:pt>
                <c:pt idx="2">
                  <c:v>Dinamarca</c:v>
                </c:pt>
                <c:pt idx="3">
                  <c:v>Alemanya</c:v>
                </c:pt>
                <c:pt idx="4">
                  <c:v>França</c:v>
                </c:pt>
                <c:pt idx="5">
                  <c:v>Zona euro</c:v>
                </c:pt>
                <c:pt idx="6">
                  <c:v>Grècia</c:v>
                </c:pt>
                <c:pt idx="7">
                  <c:v>Portugal</c:v>
                </c:pt>
                <c:pt idx="8">
                  <c:v>Finlàndia</c:v>
                </c:pt>
                <c:pt idx="9">
                  <c:v>Espanya</c:v>
                </c:pt>
                <c:pt idx="10">
                  <c:v>Luxemburg</c:v>
                </c:pt>
                <c:pt idx="11">
                  <c:v>Catalunya </c:v>
                </c:pt>
                <c:pt idx="12">
                  <c:v>Països Baixos</c:v>
                </c:pt>
                <c:pt idx="13">
                  <c:v>Àustria</c:v>
                </c:pt>
              </c:strCache>
            </c:strRef>
          </c:cat>
          <c:val>
            <c:numRef>
              <c:f>Hoja6!$E$15:$E$28</c:f>
              <c:numCache>
                <c:formatCode>General</c:formatCode>
                <c:ptCount val="14"/>
                <c:pt idx="0">
                  <c:v>0.9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1.7</c:v>
                </c:pt>
                <c:pt idx="5">
                  <c:v>1.9</c:v>
                </c:pt>
                <c:pt idx="6">
                  <c:v>1.9</c:v>
                </c:pt>
                <c:pt idx="7">
                  <c:v>2.1</c:v>
                </c:pt>
                <c:pt idx="8">
                  <c:v>2.2999999999999998</c:v>
                </c:pt>
                <c:pt idx="9">
                  <c:v>2.6</c:v>
                </c:pt>
                <c:pt idx="10">
                  <c:v>2.6</c:v>
                </c:pt>
                <c:pt idx="11">
                  <c:v>2.6</c:v>
                </c:pt>
                <c:pt idx="12">
                  <c:v>2.7</c:v>
                </c:pt>
                <c:pt idx="1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81-4E94-AD91-061A7AC786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2046976"/>
        <c:axId val="152052864"/>
      </c:barChart>
      <c:catAx>
        <c:axId val="15204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52052864"/>
        <c:crosses val="autoZero"/>
        <c:auto val="1"/>
        <c:lblAlgn val="ctr"/>
        <c:lblOffset val="100"/>
        <c:noMultiLvlLbl val="0"/>
      </c:catAx>
      <c:valAx>
        <c:axId val="1520528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out"/>
        <c:minorTickMark val="none"/>
        <c:tickLblPos val="nextTo"/>
        <c:crossAx val="1520469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9621866068028E-2"/>
          <c:y val="4.6796531228058894E-2"/>
          <c:w val="0.89543729948093542"/>
          <c:h val="0.79174794531873716"/>
        </c:manualLayout>
      </c:layout>
      <c:lineChart>
        <c:grouping val="standard"/>
        <c:varyColors val="0"/>
        <c:ser>
          <c:idx val="0"/>
          <c:order val="0"/>
          <c:tx>
            <c:v>Catalunya</c:v>
          </c:tx>
          <c:spPr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7"/>
            <c:bubble3D val="0"/>
            <c:spPr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D6-4100-A4DC-A629C7731D85}"/>
              </c:ext>
            </c:extLst>
          </c:dPt>
          <c:dPt>
            <c:idx val="8"/>
            <c:bubble3D val="0"/>
            <c:spPr>
              <a:ln w="38100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D6-4100-A4DC-A629C7731D85}"/>
              </c:ext>
            </c:extLst>
          </c:dPt>
          <c:dLbls>
            <c:dLbl>
              <c:idx val="18"/>
              <c:layout>
                <c:manualLayout>
                  <c:x val="-5.9757239742517969E-3"/>
                  <c:y val="-4.9219337386285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D6-4100-A4DC-A629C7731D8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Hoja6!$G$13:$G$31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Hoja6!$E$13:$E$31</c:f>
              <c:numCache>
                <c:formatCode>#,##0.0</c:formatCode>
                <c:ptCount val="19"/>
                <c:pt idx="0">
                  <c:v>72.883079498431627</c:v>
                </c:pt>
                <c:pt idx="1">
                  <c:v>71.653847555863379</c:v>
                </c:pt>
                <c:pt idx="2">
                  <c:v>68.78193302380447</c:v>
                </c:pt>
                <c:pt idx="3">
                  <c:v>65.174329501915707</c:v>
                </c:pt>
                <c:pt idx="4">
                  <c:v>64.705258693808304</c:v>
                </c:pt>
                <c:pt idx="5">
                  <c:v>65.345736129956904</c:v>
                </c:pt>
                <c:pt idx="6">
                  <c:v>66.053452093448271</c:v>
                </c:pt>
                <c:pt idx="7">
                  <c:v>65.834239680589107</c:v>
                </c:pt>
                <c:pt idx="8">
                  <c:v>63.218576262435342</c:v>
                </c:pt>
                <c:pt idx="9">
                  <c:v>52.382576940633783</c:v>
                </c:pt>
                <c:pt idx="10">
                  <c:v>58.957920225747408</c:v>
                </c:pt>
                <c:pt idx="11">
                  <c:v>63.927406587957044</c:v>
                </c:pt>
                <c:pt idx="12">
                  <c:v>67.596489414590692</c:v>
                </c:pt>
                <c:pt idx="13">
                  <c:v>68.620890454899879</c:v>
                </c:pt>
                <c:pt idx="14">
                  <c:v>69.199876129831424</c:v>
                </c:pt>
                <c:pt idx="15">
                  <c:v>68.893874637271352</c:v>
                </c:pt>
                <c:pt idx="16">
                  <c:v>67.610943223239445</c:v>
                </c:pt>
                <c:pt idx="17">
                  <c:v>69.83637293335606</c:v>
                </c:pt>
                <c:pt idx="18">
                  <c:v>70.703181422375195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D6-4100-A4DC-A629C7731D85}"/>
            </c:ext>
          </c:extLst>
        </c:ser>
        <c:ser>
          <c:idx val="1"/>
          <c:order val="1"/>
          <c:tx>
            <c:v>Espanya</c:v>
          </c:tx>
          <c:spPr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8"/>
              <c:layout>
                <c:manualLayout>
                  <c:x val="-2.3902895897006969E-2"/>
                  <c:y val="-2.46096686931426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D6-4100-A4DC-A629C7731D8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Hoja6!$G$13:$G$31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Hoja6!$K$13:$K$31</c:f>
              <c:numCache>
                <c:formatCode>0.0</c:formatCode>
                <c:ptCount val="19"/>
                <c:pt idx="0">
                  <c:v>55.040464216634433</c:v>
                </c:pt>
                <c:pt idx="1">
                  <c:v>52.940983062865243</c:v>
                </c:pt>
                <c:pt idx="2">
                  <c:v>50.212468369972562</c:v>
                </c:pt>
                <c:pt idx="3">
                  <c:v>48.461054025529208</c:v>
                </c:pt>
                <c:pt idx="4">
                  <c:v>49.552483109284665</c:v>
                </c:pt>
                <c:pt idx="5">
                  <c:v>49.592076220278841</c:v>
                </c:pt>
                <c:pt idx="6">
                  <c:v>50.997942407244636</c:v>
                </c:pt>
                <c:pt idx="7">
                  <c:v>52.856893043808931</c:v>
                </c:pt>
                <c:pt idx="8">
                  <c:v>51.398329189903471</c:v>
                </c:pt>
                <c:pt idx="9">
                  <c:v>42.40991166320066</c:v>
                </c:pt>
                <c:pt idx="10">
                  <c:v>48.119452140970544</c:v>
                </c:pt>
                <c:pt idx="11">
                  <c:v>53.572939953234581</c:v>
                </c:pt>
                <c:pt idx="12">
                  <c:v>55.284064953861986</c:v>
                </c:pt>
                <c:pt idx="13">
                  <c:v>56.284482783834932</c:v>
                </c:pt>
                <c:pt idx="14">
                  <c:v>57.921315835115919</c:v>
                </c:pt>
                <c:pt idx="15">
                  <c:v>58.362692096026045</c:v>
                </c:pt>
                <c:pt idx="16">
                  <c:v>57.57122055735767</c:v>
                </c:pt>
                <c:pt idx="17">
                  <c:v>59.829600649564995</c:v>
                </c:pt>
                <c:pt idx="18">
                  <c:v>60.60254186226669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8D6-4100-A4DC-A629C7731D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2046976"/>
        <c:axId val="152052864"/>
      </c:lineChart>
      <c:catAx>
        <c:axId val="15204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52052864"/>
        <c:crosses val="autoZero"/>
        <c:auto val="1"/>
        <c:lblAlgn val="ctr"/>
        <c:lblOffset val="100"/>
        <c:noMultiLvlLbl val="0"/>
      </c:catAx>
      <c:valAx>
        <c:axId val="152052864"/>
        <c:scaling>
          <c:orientation val="minMax"/>
          <c:min val="4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52046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543829229806815"/>
          <c:y val="6.4573251550861299E-2"/>
          <c:w val="0.47302631130087047"/>
          <c:h val="6.9986732740289839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696218660680294E-2"/>
          <c:y val="2.2917673230106215E-2"/>
          <c:w val="0.89543729948093498"/>
          <c:h val="0.79174794531873716"/>
        </c:manualLayout>
      </c:layout>
      <c:lineChart>
        <c:grouping val="standard"/>
        <c:varyColors val="0"/>
        <c:ser>
          <c:idx val="0"/>
          <c:order val="0"/>
          <c:tx>
            <c:strRef>
              <c:f>Hoja6!$C$2</c:f>
              <c:strCache>
                <c:ptCount val="1"/>
                <c:pt idx="0">
                  <c:v>PIB preus constants </c:v>
                </c:pt>
              </c:strCache>
            </c:strRef>
          </c:tx>
          <c:spPr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9"/>
              <c:spPr/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</a:defRPr>
                  </a:pPr>
                  <a:endParaRPr lang="ca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007-4DA2-8CBB-374C2C052DFE}"/>
                </c:ext>
              </c:extLst>
            </c:dLbl>
            <c:dLbl>
              <c:idx val="11"/>
              <c:layout>
                <c:manualLayout>
                  <c:x val="0"/>
                  <c:y val="-4.1016114488571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C00000"/>
                      </a:solidFill>
                    </a:defRPr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07-4DA2-8CBB-374C2C052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Hoja6!$A$10:$A$21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Hoja6!$C$10:$C$21</c:f>
              <c:numCache>
                <c:formatCode>0</c:formatCode>
                <c:ptCount val="12"/>
                <c:pt idx="0">
                  <c:v>100</c:v>
                </c:pt>
                <c:pt idx="1">
                  <c:v>99.45297785360664</c:v>
                </c:pt>
                <c:pt idx="2">
                  <c:v>95.280388388599476</c:v>
                </c:pt>
                <c:pt idx="3">
                  <c:v>95.851085753173862</c:v>
                </c:pt>
                <c:pt idx="4">
                  <c:v>95.337036380279599</c:v>
                </c:pt>
                <c:pt idx="5">
                  <c:v>92.06544712135225</c:v>
                </c:pt>
                <c:pt idx="6">
                  <c:v>91.187930431281956</c:v>
                </c:pt>
                <c:pt idx="7">
                  <c:v>93.105431401774197</c:v>
                </c:pt>
                <c:pt idx="8">
                  <c:v>96.679814240595803</c:v>
                </c:pt>
                <c:pt idx="9">
                  <c:v>99.80484718940653</c:v>
                </c:pt>
                <c:pt idx="10">
                  <c:v>103.14774965613422</c:v>
                </c:pt>
                <c:pt idx="11">
                  <c:v>105.84154857014141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07-4DA2-8CBB-374C2C052DFE}"/>
            </c:ext>
          </c:extLst>
        </c:ser>
        <c:ser>
          <c:idx val="1"/>
          <c:order val="1"/>
          <c:tx>
            <c:strRef>
              <c:f>Hoja6!$D$2</c:f>
              <c:strCache>
                <c:ptCount val="1"/>
                <c:pt idx="0">
                  <c:v>Llocs de treball</c:v>
                </c:pt>
              </c:strCache>
            </c:strRef>
          </c:tx>
          <c:spPr>
            <a:ln w="38100">
              <a:solidFill>
                <a:srgbClr val="2EA1B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1"/>
              <c:layout>
                <c:manualLayout>
                  <c:x val="-5.9757239742516876E-3"/>
                  <c:y val="-2.05080572442855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0F72C3"/>
                      </a:solidFill>
                    </a:defRPr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07-4DA2-8CBB-374C2C052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Hoja6!$A$10:$A$21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Hoja6!$E$10:$E$21</c:f>
              <c:numCache>
                <c:formatCode>0</c:formatCode>
                <c:ptCount val="12"/>
                <c:pt idx="0">
                  <c:v>100</c:v>
                </c:pt>
                <c:pt idx="1">
                  <c:v>100.22304832713755</c:v>
                </c:pt>
                <c:pt idx="2">
                  <c:v>94.324659231722435</c:v>
                </c:pt>
                <c:pt idx="3">
                  <c:v>92.317224287484507</c:v>
                </c:pt>
                <c:pt idx="4">
                  <c:v>89.863692688971497</c:v>
                </c:pt>
                <c:pt idx="5">
                  <c:v>85.625774473358121</c:v>
                </c:pt>
                <c:pt idx="6">
                  <c:v>83.494423791821561</c:v>
                </c:pt>
                <c:pt idx="7">
                  <c:v>84.386617100371751</c:v>
                </c:pt>
                <c:pt idx="8">
                  <c:v>86.889714993804219</c:v>
                </c:pt>
                <c:pt idx="9">
                  <c:v>89.268897149938041</c:v>
                </c:pt>
                <c:pt idx="10">
                  <c:v>91.970260223048328</c:v>
                </c:pt>
                <c:pt idx="11">
                  <c:v>94.547707558859969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07-4DA2-8CBB-374C2C052DFE}"/>
            </c:ext>
          </c:extLst>
        </c:ser>
        <c:ser>
          <c:idx val="2"/>
          <c:order val="2"/>
          <c:tx>
            <c:v>PIB per càpita</c:v>
          </c:tx>
          <c:spPr>
            <a:ln w="381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1"/>
              <c:layout>
                <c:manualLayout>
                  <c:x val="0"/>
                  <c:y val="-4.10161144885710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F8000"/>
                      </a:solidFill>
                    </a:defRPr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07-4DA2-8CBB-374C2C052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Hoja6!$L$10:$L$21</c:f>
              <c:numCache>
                <c:formatCode>0</c:formatCode>
                <c:ptCount val="12"/>
                <c:pt idx="0">
                  <c:v>100</c:v>
                </c:pt>
                <c:pt idx="1">
                  <c:v>97.544029268445826</c:v>
                </c:pt>
                <c:pt idx="2">
                  <c:v>92.461940071992785</c:v>
                </c:pt>
                <c:pt idx="3">
                  <c:v>92.490657489263796</c:v>
                </c:pt>
                <c:pt idx="4">
                  <c:v>91.618077575084115</c:v>
                </c:pt>
                <c:pt idx="5">
                  <c:v>88.6735292862721</c:v>
                </c:pt>
                <c:pt idx="6">
                  <c:v>88.317964061879806</c:v>
                </c:pt>
                <c:pt idx="7">
                  <c:v>90.438086915008526</c:v>
                </c:pt>
                <c:pt idx="8">
                  <c:v>93.717238725534685</c:v>
                </c:pt>
                <c:pt idx="9">
                  <c:v>96.3899308285838</c:v>
                </c:pt>
                <c:pt idx="10">
                  <c:v>98.981640310531773</c:v>
                </c:pt>
                <c:pt idx="11">
                  <c:v>100.91467284896069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007-4DA2-8CBB-374C2C052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4087288"/>
        <c:axId val="2124090472"/>
      </c:lineChart>
      <c:catAx>
        <c:axId val="2124087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124090472"/>
        <c:crosses val="autoZero"/>
        <c:auto val="1"/>
        <c:lblAlgn val="ctr"/>
        <c:lblOffset val="100"/>
        <c:noMultiLvlLbl val="0"/>
      </c:catAx>
      <c:valAx>
        <c:axId val="2124090472"/>
        <c:scaling>
          <c:orientation val="minMax"/>
          <c:min val="75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2124087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50820920962581"/>
          <c:y val="0.62267984435837875"/>
          <c:w val="0.88193004591661606"/>
          <c:h val="0.164108057761024"/>
        </c:manualLayout>
      </c:layout>
      <c:overlay val="0"/>
      <c:txPr>
        <a:bodyPr/>
        <a:lstStyle/>
        <a:p>
          <a:pPr>
            <a:defRPr sz="1200">
              <a:latin typeface="Calibri"/>
              <a:cs typeface="Calibri"/>
            </a:defRPr>
          </a:pPr>
          <a:endParaRPr lang="ca-E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08356673554405E-2"/>
          <c:y val="2.6288422733391398E-2"/>
          <c:w val="0.89543729948093498"/>
          <c:h val="0.74282602440806744"/>
        </c:manualLayout>
      </c:layout>
      <c:lineChart>
        <c:grouping val="standard"/>
        <c:varyColors val="0"/>
        <c:ser>
          <c:idx val="0"/>
          <c:order val="0"/>
          <c:tx>
            <c:strRef>
              <c:f>Hoja6!$I$4</c:f>
              <c:strCache>
                <c:ptCount val="1"/>
                <c:pt idx="0">
                  <c:v>Saldo amb l'estranger</c:v>
                </c:pt>
              </c:strCache>
            </c:strRef>
          </c:tx>
          <c:spPr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Hoja6!$F$5:$F$23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Hoja6!$I$5:$I$23</c:f>
              <c:numCache>
                <c:formatCode>General</c:formatCode>
                <c:ptCount val="19"/>
                <c:pt idx="0">
                  <c:v>-5874</c:v>
                </c:pt>
                <c:pt idx="1">
                  <c:v>-3595</c:v>
                </c:pt>
                <c:pt idx="2">
                  <c:v>-2923</c:v>
                </c:pt>
                <c:pt idx="3">
                  <c:v>-4473</c:v>
                </c:pt>
                <c:pt idx="4">
                  <c:v>-7911</c:v>
                </c:pt>
                <c:pt idx="5">
                  <c:v>-9486</c:v>
                </c:pt>
                <c:pt idx="6">
                  <c:v>-9936</c:v>
                </c:pt>
                <c:pt idx="7">
                  <c:v>-10972</c:v>
                </c:pt>
                <c:pt idx="8">
                  <c:v>-6303</c:v>
                </c:pt>
                <c:pt idx="9">
                  <c:v>1088</c:v>
                </c:pt>
                <c:pt idx="10">
                  <c:v>1193</c:v>
                </c:pt>
                <c:pt idx="11">
                  <c:v>5046</c:v>
                </c:pt>
                <c:pt idx="12">
                  <c:v>9625</c:v>
                </c:pt>
                <c:pt idx="13">
                  <c:v>13126</c:v>
                </c:pt>
                <c:pt idx="14">
                  <c:v>12344</c:v>
                </c:pt>
                <c:pt idx="15">
                  <c:v>13714</c:v>
                </c:pt>
                <c:pt idx="16">
                  <c:v>15471</c:v>
                </c:pt>
                <c:pt idx="17">
                  <c:v>15728</c:v>
                </c:pt>
                <c:pt idx="18">
                  <c:v>13837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35-4D71-878C-2AE310749DC4}"/>
            </c:ext>
          </c:extLst>
        </c:ser>
        <c:ser>
          <c:idx val="1"/>
          <c:order val="1"/>
          <c:tx>
            <c:strRef>
              <c:f>Hoja6!$J$4</c:f>
              <c:strCache>
                <c:ptCount val="1"/>
                <c:pt idx="0">
                  <c:v>Saldo amb la resta d'Espanya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Hoja6!$F$5:$F$23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Hoja6!$J$5:$J$23</c:f>
              <c:numCache>
                <c:formatCode>#,##0</c:formatCode>
                <c:ptCount val="19"/>
                <c:pt idx="0">
                  <c:v>16145</c:v>
                </c:pt>
                <c:pt idx="1">
                  <c:v>14650</c:v>
                </c:pt>
                <c:pt idx="2">
                  <c:v>13671</c:v>
                </c:pt>
                <c:pt idx="3">
                  <c:v>15495</c:v>
                </c:pt>
                <c:pt idx="4">
                  <c:v>18746</c:v>
                </c:pt>
                <c:pt idx="5">
                  <c:v>19804</c:v>
                </c:pt>
                <c:pt idx="6">
                  <c:v>18695</c:v>
                </c:pt>
                <c:pt idx="7">
                  <c:v>17698</c:v>
                </c:pt>
                <c:pt idx="8">
                  <c:v>13540</c:v>
                </c:pt>
                <c:pt idx="9">
                  <c:v>11112</c:v>
                </c:pt>
                <c:pt idx="10">
                  <c:v>13887</c:v>
                </c:pt>
                <c:pt idx="11">
                  <c:v>13552</c:v>
                </c:pt>
                <c:pt idx="12">
                  <c:v>10183</c:v>
                </c:pt>
                <c:pt idx="13">
                  <c:v>12747</c:v>
                </c:pt>
                <c:pt idx="14">
                  <c:v>13987</c:v>
                </c:pt>
                <c:pt idx="15">
                  <c:v>12053</c:v>
                </c:pt>
                <c:pt idx="16">
                  <c:v>13875</c:v>
                </c:pt>
                <c:pt idx="17">
                  <c:v>14679</c:v>
                </c:pt>
                <c:pt idx="18">
                  <c:v>15698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35-4D71-878C-2AE310749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8206728"/>
        <c:axId val="2128209800"/>
      </c:lineChart>
      <c:catAx>
        <c:axId val="2128206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900"/>
            </a:pPr>
            <a:endParaRPr lang="ca-ES"/>
          </a:p>
        </c:txPr>
        <c:crossAx val="2128209800"/>
        <c:crosses val="autoZero"/>
        <c:auto val="1"/>
        <c:lblAlgn val="ctr"/>
        <c:lblOffset val="100"/>
        <c:noMultiLvlLbl val="0"/>
      </c:catAx>
      <c:valAx>
        <c:axId val="21282098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212820672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150">
                <a:latin typeface="Calibri"/>
                <a:cs typeface="Calibri"/>
              </a:defRPr>
            </a:pPr>
            <a:endParaRPr lang="ca-ES"/>
          </a:p>
        </c:txPr>
      </c:legendEntry>
      <c:layout>
        <c:manualLayout>
          <c:xMode val="edge"/>
          <c:yMode val="edge"/>
          <c:x val="7.4698196531209862E-2"/>
          <c:y val="0.87593891872210294"/>
          <c:w val="0.88048387366190295"/>
          <c:h val="0.115976777774046"/>
        </c:manualLayout>
      </c:layout>
      <c:overlay val="0"/>
      <c:txPr>
        <a:bodyPr/>
        <a:lstStyle/>
        <a:p>
          <a:pPr>
            <a:defRPr sz="1150">
              <a:latin typeface="Calibri"/>
              <a:cs typeface="Calibri"/>
            </a:defRPr>
          </a:pPr>
          <a:endParaRPr lang="ca-E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96218660680294E-2"/>
          <c:y val="4.67965312280589E-2"/>
          <c:w val="0.89543729948093498"/>
          <c:h val="0.7507318308301660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Hoja6!$B$5</c:f>
              <c:strCache>
                <c:ptCount val="1"/>
                <c:pt idx="0">
                  <c:v>Demanda interna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Hoja6!$A$19:$A$23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Hoja6!$B$19:$B$23</c:f>
              <c:numCache>
                <c:formatCode>0.0</c:formatCode>
                <c:ptCount val="5"/>
                <c:pt idx="0">
                  <c:v>1.5</c:v>
                </c:pt>
                <c:pt idx="1">
                  <c:v>4.0999999999999996</c:v>
                </c:pt>
                <c:pt idx="2">
                  <c:v>2.2000000000000002</c:v>
                </c:pt>
                <c:pt idx="3">
                  <c:v>2.4999999999999996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8-44D1-92E7-70619E05F7D6}"/>
            </c:ext>
          </c:extLst>
        </c:ser>
        <c:ser>
          <c:idx val="0"/>
          <c:order val="1"/>
          <c:tx>
            <c:strRef>
              <c:f>Hoja6!$C$5</c:f>
              <c:strCache>
                <c:ptCount val="1"/>
                <c:pt idx="0">
                  <c:v>Saldo amb l'estranger </c:v>
                </c:pt>
              </c:strCache>
            </c:strRef>
          </c:tx>
          <c:spPr>
            <a:solidFill>
              <a:srgbClr val="2EA1BC"/>
            </a:solidFill>
            <a:ln w="9525">
              <a:solidFill>
                <a:srgbClr val="2EA1B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Hoja6!$A$19:$A$23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Hoja6!$C$19:$C$23</c:f>
              <c:numCache>
                <c:formatCode>0.0</c:formatCode>
                <c:ptCount val="5"/>
                <c:pt idx="0">
                  <c:v>-0.3</c:v>
                </c:pt>
                <c:pt idx="1">
                  <c:v>0.6</c:v>
                </c:pt>
                <c:pt idx="2">
                  <c:v>0.7</c:v>
                </c:pt>
                <c:pt idx="3">
                  <c:v>0.2</c:v>
                </c:pt>
                <c:pt idx="4" formatCode="General">
                  <c:v>-0.4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8-44D1-92E7-70619E05F7D6}"/>
            </c:ext>
          </c:extLst>
        </c:ser>
        <c:ser>
          <c:idx val="1"/>
          <c:order val="2"/>
          <c:tx>
            <c:strRef>
              <c:f>Hoja6!$D$5</c:f>
              <c:strCache>
                <c:ptCount val="1"/>
                <c:pt idx="0">
                  <c:v>Saldo amb Espanya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Hoja6!$A$19:$A$23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Hoja6!$D$19:$D$23</c:f>
              <c:numCache>
                <c:formatCode>General</c:formatCode>
                <c:ptCount val="5"/>
                <c:pt idx="0">
                  <c:v>0.6</c:v>
                </c:pt>
                <c:pt idx="1">
                  <c:v>-0.8</c:v>
                </c:pt>
                <c:pt idx="2">
                  <c:v>0.5</c:v>
                </c:pt>
                <c:pt idx="3">
                  <c:v>0.60000000000000009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38-44D1-92E7-70619E05F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2542328"/>
        <c:axId val="2122397656"/>
      </c:barChart>
      <c:catAx>
        <c:axId val="2122542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ca-ES"/>
          </a:p>
        </c:txPr>
        <c:crossAx val="2122397656"/>
        <c:crosses val="autoZero"/>
        <c:auto val="1"/>
        <c:lblAlgn val="ctr"/>
        <c:lblOffset val="100"/>
        <c:noMultiLvlLbl val="0"/>
      </c:catAx>
      <c:valAx>
        <c:axId val="21223976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2122542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7610757338318398E-2"/>
          <c:y val="0.89309876421999601"/>
          <c:w val="0.888769426690454"/>
          <c:h val="0.106901235780004"/>
        </c:manualLayout>
      </c:layout>
      <c:overlay val="0"/>
      <c:txPr>
        <a:bodyPr/>
        <a:lstStyle/>
        <a:p>
          <a:pPr>
            <a:defRPr sz="1200">
              <a:latin typeface="Calibri"/>
              <a:cs typeface="Calibri"/>
            </a:defRPr>
          </a:pPr>
          <a:endParaRPr lang="ca-E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82783445174259E-2"/>
          <c:y val="2.2853725336617489E-2"/>
          <c:w val="0.89504887742260897"/>
          <c:h val="0.79174374681882898"/>
        </c:manualLayout>
      </c:layout>
      <c:lineChart>
        <c:grouping val="standard"/>
        <c:varyColors val="0"/>
        <c:ser>
          <c:idx val="1"/>
          <c:order val="0"/>
          <c:tx>
            <c:strRef>
              <c:f>Hoja6!$B$3</c:f>
              <c:strCache>
                <c:ptCount val="1"/>
                <c:pt idx="0">
                  <c:v>A l'estranger</c:v>
                </c:pt>
              </c:strCache>
            </c:strRef>
          </c:tx>
          <c:spPr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0"/>
              <c:layout>
                <c:manualLayout>
                  <c:x val="-5.9757239742517969E-3"/>
                  <c:y val="-2.86311661676878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62-48A8-92D2-53E72C67E28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Hoja6!$A$4:$A$14</c:f>
              <c:numCache>
                <c:formatCode>General</c:formatCode>
                <c:ptCount val="11"/>
                <c:pt idx="0">
                  <c:v>1999</c:v>
                </c:pt>
                <c:pt idx="1">
                  <c:v>2001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2013</c:v>
                </c:pt>
                <c:pt idx="8">
                  <c:v>2015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Hoja6!$B$4:$B$14</c:f>
              <c:numCache>
                <c:formatCode>General</c:formatCode>
                <c:ptCount val="11"/>
                <c:pt idx="0">
                  <c:v>40.200000000000003</c:v>
                </c:pt>
                <c:pt idx="1">
                  <c:v>44.6</c:v>
                </c:pt>
                <c:pt idx="2">
                  <c:v>46.3</c:v>
                </c:pt>
                <c:pt idx="3">
                  <c:v>47.1</c:v>
                </c:pt>
                <c:pt idx="4">
                  <c:v>48.4</c:v>
                </c:pt>
                <c:pt idx="5">
                  <c:v>50.5</c:v>
                </c:pt>
                <c:pt idx="6">
                  <c:v>56.3</c:v>
                </c:pt>
                <c:pt idx="7">
                  <c:v>60.3</c:v>
                </c:pt>
                <c:pt idx="8">
                  <c:v>62.6</c:v>
                </c:pt>
                <c:pt idx="9">
                  <c:v>64.5</c:v>
                </c:pt>
                <c:pt idx="10">
                  <c:v>64.599999999999994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F7-4B95-B663-AF015295B50F}"/>
            </c:ext>
          </c:extLst>
        </c:ser>
        <c:ser>
          <c:idx val="0"/>
          <c:order val="1"/>
          <c:tx>
            <c:strRef>
              <c:f>Hoja6!$C$3</c:f>
              <c:strCache>
                <c:ptCount val="1"/>
                <c:pt idx="0">
                  <c:v>A la resta d'Espanya</c:v>
                </c:pt>
              </c:strCache>
            </c:strRef>
          </c:tx>
          <c:spPr>
            <a:ln w="38100">
              <a:solidFill>
                <a:srgbClr val="2EA1B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0"/>
              <c:layout>
                <c:manualLayout>
                  <c:x val="-5.9757239742517969E-3"/>
                  <c:y val="3.68114993584558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2EA1BC"/>
                      </a:solidFill>
                    </a:defRPr>
                  </a:pPr>
                  <a:endParaRPr lang="ca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62-48A8-92D2-53E72C67E28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Hoja6!$A$4:$A$14</c:f>
              <c:numCache>
                <c:formatCode>General</c:formatCode>
                <c:ptCount val="11"/>
                <c:pt idx="0">
                  <c:v>1999</c:v>
                </c:pt>
                <c:pt idx="1">
                  <c:v>2001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2013</c:v>
                </c:pt>
                <c:pt idx="8">
                  <c:v>2015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Hoja6!$C$4:$C$14</c:f>
              <c:numCache>
                <c:formatCode>General</c:formatCode>
                <c:ptCount val="11"/>
                <c:pt idx="0">
                  <c:v>59.8</c:v>
                </c:pt>
                <c:pt idx="1">
                  <c:v>55.4</c:v>
                </c:pt>
                <c:pt idx="2">
                  <c:v>53.7</c:v>
                </c:pt>
                <c:pt idx="3">
                  <c:v>52.9</c:v>
                </c:pt>
                <c:pt idx="4">
                  <c:v>51.6</c:v>
                </c:pt>
                <c:pt idx="5">
                  <c:v>49.5</c:v>
                </c:pt>
                <c:pt idx="6">
                  <c:v>43.7</c:v>
                </c:pt>
                <c:pt idx="7">
                  <c:v>39.700000000000003</c:v>
                </c:pt>
                <c:pt idx="8">
                  <c:v>37.4</c:v>
                </c:pt>
                <c:pt idx="9">
                  <c:v>35.5</c:v>
                </c:pt>
                <c:pt idx="10">
                  <c:v>35.4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5D-43EC-A70D-8F7E933A0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8217432"/>
        <c:axId val="2123641032"/>
      </c:lineChart>
      <c:catAx>
        <c:axId val="2128217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123641032"/>
        <c:crosses val="autoZero"/>
        <c:auto val="1"/>
        <c:lblAlgn val="ctr"/>
        <c:lblOffset val="100"/>
        <c:noMultiLvlLbl val="0"/>
      </c:catAx>
      <c:valAx>
        <c:axId val="2123641032"/>
        <c:scaling>
          <c:orientation val="minMax"/>
          <c:min val="2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2128217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6630385709456"/>
          <c:y val="0.916987331433607"/>
          <c:w val="0.69478754536786103"/>
          <c:h val="7.8922501971009404E-2"/>
        </c:manualLayout>
      </c:layout>
      <c:overlay val="0"/>
      <c:txPr>
        <a:bodyPr/>
        <a:lstStyle/>
        <a:p>
          <a:pPr>
            <a:defRPr sz="1200">
              <a:latin typeface="Calibri"/>
              <a:cs typeface="Calibri"/>
            </a:defRPr>
          </a:pPr>
          <a:endParaRPr lang="ca-E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0.70342</cdr:x>
      <cdr:y>0.29122</cdr:y>
    </cdr:from>
    <cdr:to>
      <cdr:x>0.85589</cdr:x>
      <cdr:y>0.29122</cdr:y>
    </cdr:to>
    <cdr:cxnSp macro="">
      <cdr:nvCxnSpPr>
        <cdr:cNvPr id="2" name="Conector recto de flecha 1"/>
        <cdr:cNvCxnSpPr/>
      </cdr:nvCxnSpPr>
      <cdr:spPr>
        <a:xfrm xmlns:a="http://schemas.openxmlformats.org/drawingml/2006/main">
          <a:off x="2989899" y="901711"/>
          <a:ext cx="648072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0.86007</cdr:x>
      <cdr:y>0.19061</cdr:y>
    </cdr:from>
    <cdr:to>
      <cdr:x>0.9218</cdr:x>
      <cdr:y>0.32073</cdr:y>
    </cdr:to>
    <cdr:cxnSp macro="">
      <cdr:nvCxnSpPr>
        <cdr:cNvPr id="3" name="Conector recto de flecha 2"/>
        <cdr:cNvCxnSpPr/>
      </cdr:nvCxnSpPr>
      <cdr:spPr>
        <a:xfrm xmlns:a="http://schemas.openxmlformats.org/drawingml/2006/main" flipV="1">
          <a:off x="3655749" y="631378"/>
          <a:ext cx="262372" cy="43098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0.78251</cdr:x>
      <cdr:y>0.20914</cdr:y>
    </cdr:from>
    <cdr:to>
      <cdr:x>0.9011</cdr:x>
      <cdr:y>0.31783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3326083" y="692764"/>
          <a:ext cx="504070" cy="360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b="1" dirty="0" smtClean="0">
              <a:solidFill>
                <a:schemeClr val="accent2">
                  <a:lumMod val="75000"/>
                </a:schemeClr>
              </a:solidFill>
            </a:rPr>
            <a:t>+6%</a:t>
          </a:r>
          <a:endParaRPr lang="ca-ES" sz="11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0.85784</cdr:x>
      <cdr:y>0.1081</cdr:y>
    </cdr:from>
    <cdr:to>
      <cdr:x>0.90762</cdr:x>
      <cdr:y>0.3243</cdr:y>
    </cdr:to>
    <cdr:cxnSp macro="">
      <cdr:nvCxnSpPr>
        <cdr:cNvPr id="3" name="Conector recto de flecha 2"/>
        <cdr:cNvCxnSpPr/>
      </cdr:nvCxnSpPr>
      <cdr:spPr>
        <a:xfrm xmlns:a="http://schemas.openxmlformats.org/drawingml/2006/main" flipV="1">
          <a:off x="3722802" y="360040"/>
          <a:ext cx="216024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0.79147</cdr:x>
      <cdr:y>0.12183</cdr:y>
    </cdr:from>
    <cdr:to>
      <cdr:x>0.90762</cdr:x>
      <cdr:y>0.22993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3434770" y="405761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b="1" dirty="0" smtClean="0">
              <a:solidFill>
                <a:srgbClr val="C00000"/>
              </a:solidFill>
            </a:rPr>
            <a:t>+9%</a:t>
          </a:r>
          <a:endParaRPr lang="ca-ES" sz="1100" b="1" dirty="0">
            <a:solidFill>
              <a:srgbClr val="C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0.92732</cdr:x>
      <cdr:y>0.12442</cdr:y>
    </cdr:from>
    <cdr:to>
      <cdr:x>0.92832</cdr:x>
      <cdr:y>0.4737</cdr:y>
    </cdr:to>
    <cdr:cxnSp macro="">
      <cdr:nvCxnSpPr>
        <cdr:cNvPr id="2" name="Conector recto de flecha 1"/>
        <cdr:cNvCxnSpPr/>
      </cdr:nvCxnSpPr>
      <cdr:spPr>
        <a:xfrm xmlns:a="http://schemas.openxmlformats.org/drawingml/2006/main">
          <a:off x="3941583" y="408534"/>
          <a:ext cx="4251" cy="114688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0.84439</cdr:x>
      <cdr:y>0.31963</cdr:y>
    </cdr:from>
    <cdr:to>
      <cdr:x>0.97992</cdr:x>
      <cdr:y>0.43109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3589094" y="1049535"/>
          <a:ext cx="576074" cy="365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b="1" dirty="0" smtClean="0"/>
            <a:t>0,6 </a:t>
          </a:r>
          <a:endParaRPr lang="ca-ES" sz="1100" b="1" dirty="0"/>
        </a:p>
      </cdr:txBody>
    </cdr:sp>
  </cdr:relSizeAnchor>
  <cdr:relSizeAnchor xmlns:cdr="http://schemas.openxmlformats.org/drawingml/2006/chartDrawing">
    <cdr:from>
      <cdr:x>0.12706</cdr:x>
      <cdr:y>0.32011</cdr:y>
    </cdr:from>
    <cdr:to>
      <cdr:x>0.26259</cdr:x>
      <cdr:y>0.43157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540090" y="1034070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b="1" dirty="0" smtClean="0"/>
            <a:t>0,3 </a:t>
          </a:r>
          <a:endParaRPr lang="ca-ES" sz="1100" b="1" dirty="0"/>
        </a:p>
      </cdr:txBody>
    </cdr:sp>
  </cdr:relSizeAnchor>
  <cdr:relSizeAnchor xmlns:cdr="http://schemas.openxmlformats.org/drawingml/2006/chartDrawing">
    <cdr:from>
      <cdr:x>0.11675</cdr:x>
      <cdr:y>0.27577</cdr:y>
    </cdr:from>
    <cdr:to>
      <cdr:x>0.11675</cdr:x>
      <cdr:y>0.40951</cdr:y>
    </cdr:to>
    <cdr:cxnSp macro="">
      <cdr:nvCxnSpPr>
        <cdr:cNvPr id="6" name="Conector recto de flecha 5"/>
        <cdr:cNvCxnSpPr/>
      </cdr:nvCxnSpPr>
      <cdr:spPr>
        <a:xfrm xmlns:a="http://schemas.openxmlformats.org/drawingml/2006/main">
          <a:off x="496231" y="905519"/>
          <a:ext cx="0" cy="43914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0.0847</cdr:x>
      <cdr:y>0.17391</cdr:y>
    </cdr:from>
    <cdr:to>
      <cdr:x>0.41742</cdr:x>
      <cdr:y>0.17391</cdr:y>
    </cdr:to>
    <cdr:cxnSp macro="">
      <cdr:nvCxnSpPr>
        <cdr:cNvPr id="3" name="Conector recto 2"/>
        <cdr:cNvCxnSpPr/>
      </cdr:nvCxnSpPr>
      <cdr:spPr>
        <a:xfrm xmlns:a="http://schemas.openxmlformats.org/drawingml/2006/main">
          <a:off x="360040" y="576064"/>
          <a:ext cx="1414237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0.40658</cdr:x>
      <cdr:y>0.43478</cdr:y>
    </cdr:from>
    <cdr:to>
      <cdr:x>0.75625</cdr:x>
      <cdr:y>0.43478</cdr:y>
    </cdr:to>
    <cdr:cxnSp macro="">
      <cdr:nvCxnSpPr>
        <cdr:cNvPr id="4" name="Conector recto 3"/>
        <cdr:cNvCxnSpPr/>
      </cdr:nvCxnSpPr>
      <cdr:spPr>
        <a:xfrm xmlns:a="http://schemas.openxmlformats.org/drawingml/2006/main">
          <a:off x="1728192" y="1440160"/>
          <a:ext cx="148627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0.76234</cdr:x>
      <cdr:y>0.36957</cdr:y>
    </cdr:from>
    <cdr:to>
      <cdr:x>0.96563</cdr:x>
      <cdr:y>0.36957</cdr:y>
    </cdr:to>
    <cdr:cxnSp macro="">
      <cdr:nvCxnSpPr>
        <cdr:cNvPr id="5" name="Conector recto 4"/>
        <cdr:cNvCxnSpPr/>
      </cdr:nvCxnSpPr>
      <cdr:spPr>
        <a:xfrm xmlns:a="http://schemas.openxmlformats.org/drawingml/2006/main">
          <a:off x="3240360" y="1224136"/>
          <a:ext cx="86409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0.11859</cdr:x>
      <cdr:y>0.08781</cdr:y>
    </cdr:from>
    <cdr:to>
      <cdr:x>0.288</cdr:x>
      <cdr:y>0.17329</cdr:y>
    </cdr:to>
    <cdr:sp macro="" textlink="">
      <cdr:nvSpPr>
        <cdr:cNvPr id="8" name="CuadroTexto 7"/>
        <cdr:cNvSpPr txBox="1"/>
      </cdr:nvSpPr>
      <cdr:spPr>
        <a:xfrm xmlns:a="http://schemas.openxmlformats.org/drawingml/2006/main">
          <a:off x="504056" y="290875"/>
          <a:ext cx="720080" cy="283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dirty="0" smtClean="0">
              <a:solidFill>
                <a:srgbClr val="C00000"/>
              </a:solidFill>
            </a:rPr>
            <a:t>25%</a:t>
          </a:r>
          <a:endParaRPr lang="ca-ES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0.42657</cdr:x>
      <cdr:y>0.34783</cdr:y>
    </cdr:from>
    <cdr:to>
      <cdr:x>0.59598</cdr:x>
      <cdr:y>0.4333</cdr:y>
    </cdr:to>
    <cdr:sp macro="" textlink="">
      <cdr:nvSpPr>
        <cdr:cNvPr id="9" name="CuadroTexto 1"/>
        <cdr:cNvSpPr txBox="1"/>
      </cdr:nvSpPr>
      <cdr:spPr>
        <a:xfrm xmlns:a="http://schemas.openxmlformats.org/drawingml/2006/main">
          <a:off x="1813149" y="1152128"/>
          <a:ext cx="720080" cy="283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 smtClean="0">
              <a:solidFill>
                <a:srgbClr val="C00000"/>
              </a:solidFill>
            </a:rPr>
            <a:t>19</a:t>
          </a:r>
          <a:r>
            <a:rPr lang="es-ES" sz="1100" dirty="0" smtClean="0">
              <a:solidFill>
                <a:srgbClr val="C00000"/>
              </a:solidFill>
            </a:rPr>
            <a:t>%</a:t>
          </a:r>
          <a:endParaRPr lang="ca-ES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0.75027</cdr:x>
      <cdr:y>0.28816</cdr:y>
    </cdr:from>
    <cdr:to>
      <cdr:x>0.91968</cdr:x>
      <cdr:y>0.37363</cdr:y>
    </cdr:to>
    <cdr:sp macro="" textlink="">
      <cdr:nvSpPr>
        <cdr:cNvPr id="10" name="CuadroTexto 1"/>
        <cdr:cNvSpPr txBox="1"/>
      </cdr:nvSpPr>
      <cdr:spPr>
        <a:xfrm xmlns:a="http://schemas.openxmlformats.org/drawingml/2006/main">
          <a:off x="3189040" y="954488"/>
          <a:ext cx="720080" cy="283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dirty="0" smtClean="0">
              <a:solidFill>
                <a:srgbClr val="C00000"/>
              </a:solidFill>
            </a:rPr>
            <a:t>21%</a:t>
          </a:r>
          <a:endParaRPr lang="ca-ES" sz="1100" dirty="0">
            <a:solidFill>
              <a:srgbClr val="C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0.09796</cdr:x>
      <cdr:y>0.47865</cdr:y>
    </cdr:from>
    <cdr:to>
      <cdr:x>0.79254</cdr:x>
      <cdr:y>0.47865</cdr:y>
    </cdr:to>
    <cdr:cxnSp macro="">
      <cdr:nvCxnSpPr>
        <cdr:cNvPr id="3" name="Conector recto 2"/>
        <cdr:cNvCxnSpPr/>
      </cdr:nvCxnSpPr>
      <cdr:spPr>
        <a:xfrm xmlns:a="http://schemas.openxmlformats.org/drawingml/2006/main">
          <a:off x="416396" y="1585459"/>
          <a:ext cx="295232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0.23349</cdr:x>
      <cdr:y>0.40217</cdr:y>
    </cdr:from>
    <cdr:to>
      <cdr:x>0.6909</cdr:x>
      <cdr:y>0.46739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992460" y="1332148"/>
          <a:ext cx="19442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dirty="0" err="1" smtClean="0">
              <a:solidFill>
                <a:srgbClr val="C00000"/>
              </a:solidFill>
            </a:rPr>
            <a:t>Mitjana</a:t>
          </a:r>
          <a:r>
            <a:rPr lang="es-ES" sz="1100" dirty="0" smtClean="0">
              <a:solidFill>
                <a:srgbClr val="C00000"/>
              </a:solidFill>
            </a:rPr>
            <a:t> 2010-2017: 0%</a:t>
          </a:r>
          <a:endParaRPr lang="ca-ES" sz="1100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6" rIns="92093" bIns="46046" numCol="1" anchor="t" anchorCtr="0" compatLnSpc="1">
            <a:prstTxWarp prst="textNoShape">
              <a:avLst/>
            </a:prstTxWarp>
          </a:bodyPr>
          <a:lstStyle>
            <a:lvl1pPr algn="l" defTabSz="9213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21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6" rIns="92093" bIns="46046" numCol="1" anchor="t" anchorCtr="0" compatLnSpc="1">
            <a:prstTxWarp prst="textNoShape">
              <a:avLst/>
            </a:prstTxWarp>
          </a:bodyPr>
          <a:lstStyle>
            <a:lvl1pPr algn="r" defTabSz="9213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2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6" rIns="92093" bIns="46046" numCol="1" anchor="b" anchorCtr="0" compatLnSpc="1">
            <a:prstTxWarp prst="textNoShape">
              <a:avLst/>
            </a:prstTxWarp>
          </a:bodyPr>
          <a:lstStyle>
            <a:lvl1pPr algn="l" defTabSz="9213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26575"/>
            <a:ext cx="2921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6" rIns="92093" bIns="46046" numCol="1" anchor="b" anchorCtr="0" compatLnSpc="1">
            <a:prstTxWarp prst="textNoShape">
              <a:avLst/>
            </a:prstTxWarp>
          </a:bodyPr>
          <a:lstStyle>
            <a:lvl1pPr algn="r" defTabSz="9213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46E835-1633-4BA8-BD4D-503BDC584C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31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6" rIns="92093" bIns="46046" numCol="1" anchor="t" anchorCtr="0" compatLnSpc="1">
            <a:prstTxWarp prst="textNoShape">
              <a:avLst/>
            </a:prstTxWarp>
          </a:bodyPr>
          <a:lstStyle>
            <a:lvl1pPr algn="l" defTabSz="9213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6" rIns="92093" bIns="46046" numCol="1" anchor="t" anchorCtr="0" compatLnSpc="1">
            <a:prstTxWarp prst="textNoShape">
              <a:avLst/>
            </a:prstTxWarp>
          </a:bodyPr>
          <a:lstStyle>
            <a:lvl1pPr algn="r" defTabSz="9213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6" rIns="92093" bIns="460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smtClean="0"/>
              <a:t>Feu clic aquí per editar els estils de text del patró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6" rIns="92093" bIns="46046" numCol="1" anchor="b" anchorCtr="0" compatLnSpc="1">
            <a:prstTxWarp prst="textNoShape">
              <a:avLst/>
            </a:prstTxWarp>
          </a:bodyPr>
          <a:lstStyle>
            <a:lvl1pPr algn="l" defTabSz="9213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3" tIns="46046" rIns="92093" bIns="46046" numCol="1" anchor="b" anchorCtr="0" compatLnSpc="1">
            <a:prstTxWarp prst="textNoShape">
              <a:avLst/>
            </a:prstTxWarp>
          </a:bodyPr>
          <a:lstStyle>
            <a:lvl1pPr algn="r" defTabSz="9213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033A8F-EA01-4C49-A0CC-A7BFE19D9D3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1215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33A8F-EA01-4C49-A0CC-A7BFE19D9D3C}" type="slidenum">
              <a:rPr lang="ca-ES" smtClean="0"/>
              <a:pPr>
                <a:defRPr/>
              </a:pPr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6103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33A8F-EA01-4C49-A0CC-A7BFE19D9D3C}" type="slidenum">
              <a:rPr lang="ca-ES" smtClean="0"/>
              <a:pPr>
                <a:defRPr/>
              </a:pPr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0186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33A8F-EA01-4C49-A0CC-A7BFE19D9D3C}" type="slidenum">
              <a:rPr lang="ca-ES" smtClean="0"/>
              <a:pPr>
                <a:defRPr/>
              </a:pPr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58754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33A8F-EA01-4C49-A0CC-A7BFE19D9D3C}" type="slidenum">
              <a:rPr lang="ca-ES" smtClean="0"/>
              <a:pPr>
                <a:defRPr/>
              </a:pPr>
              <a:t>16</a:t>
            </a:fld>
            <a:endParaRPr lang="ca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33A8F-EA01-4C49-A0CC-A7BFE19D9D3C}" type="slidenum">
              <a:rPr lang="ca-ES" smtClean="0"/>
              <a:pPr>
                <a:defRPr/>
              </a:pPr>
              <a:t>17</a:t>
            </a:fld>
            <a:endParaRPr lang="ca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33A8F-EA01-4C49-A0CC-A7BFE19D9D3C}" type="slidenum">
              <a:rPr lang="ca-ES" smtClean="0"/>
              <a:pPr>
                <a:defRPr/>
              </a:pPr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3628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33A8F-EA01-4C49-A0CC-A7BFE19D9D3C}" type="slidenum">
              <a:rPr lang="ca-ES" smtClean="0"/>
              <a:pPr>
                <a:defRPr/>
              </a:pPr>
              <a:t>19</a:t>
            </a:fld>
            <a:endParaRPr lang="ca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33A8F-EA01-4C49-A0CC-A7BFE19D9D3C}" type="slidenum">
              <a:rPr lang="ca-ES" smtClean="0"/>
              <a:pPr>
                <a:defRPr/>
              </a:pPr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3291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33A8F-EA01-4C49-A0CC-A7BFE19D9D3C}" type="slidenum">
              <a:rPr lang="ca-ES" smtClean="0"/>
              <a:pPr>
                <a:defRPr/>
              </a:pPr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290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33A8F-EA01-4C49-A0CC-A7BFE19D9D3C}" type="slidenum">
              <a:rPr lang="ca-ES" smtClean="0"/>
              <a:pPr>
                <a:defRPr/>
              </a:pPr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9563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33A8F-EA01-4C49-A0CC-A7BFE19D9D3C}" type="slidenum">
              <a:rPr lang="ca-ES" smtClean="0"/>
              <a:pPr>
                <a:defRPr/>
              </a:pPr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110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33A8F-EA01-4C49-A0CC-A7BFE19D9D3C}" type="slidenum">
              <a:rPr lang="ca-ES" smtClean="0"/>
              <a:pPr>
                <a:defRPr/>
              </a:pPr>
              <a:t>9</a:t>
            </a:fld>
            <a:endParaRPr lang="ca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33A8F-EA01-4C49-A0CC-A7BFE19D9D3C}" type="slidenum">
              <a:rPr lang="ca-ES" smtClean="0"/>
              <a:pPr>
                <a:defRPr/>
              </a:pPr>
              <a:t>10</a:t>
            </a:fld>
            <a:endParaRPr lang="ca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33A8F-EA01-4C49-A0CC-A7BFE19D9D3C}" type="slidenum">
              <a:rPr lang="ca-ES" smtClean="0"/>
              <a:pPr>
                <a:defRPr/>
              </a:pPr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5965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33A8F-EA01-4C49-A0CC-A7BFE19D9D3C}" type="slidenum">
              <a:rPr lang="ca-ES" smtClean="0"/>
              <a:pPr>
                <a:defRPr/>
              </a:pPr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4893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33A8F-EA01-4C49-A0CC-A7BFE19D9D3C}" type="slidenum">
              <a:rPr lang="ca-ES" smtClean="0"/>
              <a:pPr>
                <a:defRPr/>
              </a:pPr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8808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E1ED0-39CF-4E50-BE1A-86B92AA481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B2293-F8F0-4C2D-B78D-9AEEB688D5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7B8B-9404-4C0A-9E13-B92A5AFB46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05AE4-FB0B-4BC0-BF01-1E59A88144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5" r="37429"/>
          <a:stretch/>
        </p:blipFill>
        <p:spPr>
          <a:xfrm rot="10800000">
            <a:off x="8100391" y="6165304"/>
            <a:ext cx="1070891" cy="8172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"/>
          <a:stretch/>
        </p:blipFill>
        <p:spPr>
          <a:xfrm>
            <a:off x="-1" y="116632"/>
            <a:ext cx="9108505" cy="936104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8178750" y="6394028"/>
            <a:ext cx="10081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solidFill>
                  <a:schemeClr val="bg1"/>
                </a:solidFill>
                <a:latin typeface="Calibri"/>
                <a:cs typeface="Calibri"/>
              </a:rPr>
              <a:t>#</a:t>
            </a:r>
            <a:r>
              <a:rPr lang="es-ES" sz="1500" b="1" dirty="0" smtClean="0">
                <a:solidFill>
                  <a:schemeClr val="bg1"/>
                </a:solidFill>
                <a:latin typeface="Calibri"/>
                <a:cs typeface="Calibri"/>
              </a:rPr>
              <a:t>MEC19  </a:t>
            </a:r>
            <a:endParaRPr lang="ca-ES" sz="15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8577E-73C5-4BEE-A79D-6A2FB4ED53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72993-7CFA-4879-AEFE-D20C707BAC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96F16-EBD7-40C4-A044-518FAAE82F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294C5-6BFC-4763-BE38-ADC77B13BF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12202-0104-4F4A-86AC-C2C4948224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E4DC-06B3-4C74-99AA-AFB4B22270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93B93-9B15-49A1-B65A-71E217CE73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918DFC-FA42-44A2-BD62-A04113AAA1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BERTA_MEC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597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028384" y="4581128"/>
            <a:ext cx="97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" b="1" dirty="0">
                <a:solidFill>
                  <a:srgbClr val="CE103D"/>
                </a:solidFill>
                <a:latin typeface="Calibri"/>
                <a:cs typeface="Calibri"/>
              </a:rPr>
              <a:t>#</a:t>
            </a:r>
            <a:r>
              <a:rPr lang="es-ES" b="1" dirty="0" smtClean="0">
                <a:solidFill>
                  <a:srgbClr val="CE103D"/>
                </a:solidFill>
                <a:latin typeface="Calibri"/>
                <a:cs typeface="Calibri"/>
              </a:rPr>
              <a:t>MEC19  </a:t>
            </a:r>
            <a:endParaRPr lang="ca-ES" b="1" dirty="0">
              <a:solidFill>
                <a:srgbClr val="CE103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2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205211"/>
            <a:ext cx="805008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ca-ES" sz="1600" b="1" kern="0" dirty="0" smtClean="0">
                <a:solidFill>
                  <a:schemeClr val="bg1"/>
                </a:solidFill>
                <a:latin typeface="Calibri"/>
                <a:cs typeface="Calibri"/>
              </a:rPr>
              <a:t>INTERNACIONALITZACIÓ CREIXENT DEL TEIXIT EMPRESARIAL </a:t>
            </a:r>
            <a:endParaRPr lang="es-ES" sz="1600" b="1" kern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845396" y="1132836"/>
            <a:ext cx="4335116" cy="37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 smtClean="0">
                <a:latin typeface="Calibri"/>
                <a:cs typeface="Calibri"/>
              </a:rPr>
              <a:t>Nombre d’empreses exportadores REGULARS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100" dirty="0" smtClean="0">
                <a:latin typeface="Calibri"/>
                <a:cs typeface="Calibri"/>
              </a:rPr>
              <a:t>(empreses que exporten 4 anys consecutius). Font: ICEX</a:t>
            </a:r>
            <a:endParaRPr lang="ca-ES" altLang="ca-ES" sz="1100" dirty="0">
              <a:latin typeface="Calibri"/>
              <a:cs typeface="Calibri"/>
            </a:endParaRPr>
          </a:p>
        </p:txBody>
      </p: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339505"/>
              </p:ext>
            </p:extLst>
          </p:nvPr>
        </p:nvGraphicFramePr>
        <p:xfrm>
          <a:off x="280652" y="1764425"/>
          <a:ext cx="4250531" cy="310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80900" y="1132836"/>
            <a:ext cx="4335116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 smtClean="0">
                <a:latin typeface="Calibri"/>
                <a:cs typeface="Calibri"/>
              </a:rPr>
              <a:t>Vendes de béns per destinació geogràfica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100" dirty="0" smtClean="0">
                <a:latin typeface="Calibri"/>
                <a:cs typeface="Calibri"/>
              </a:rPr>
              <a:t>(en % s/total de les vendes de béns). Font: </a:t>
            </a:r>
            <a:r>
              <a:rPr lang="ca-ES" altLang="ca-ES" sz="1100" dirty="0" err="1" smtClean="0">
                <a:latin typeface="Calibri"/>
                <a:cs typeface="Calibri"/>
              </a:rPr>
              <a:t>Gencat</a:t>
            </a:r>
            <a:r>
              <a:rPr lang="ca-ES" altLang="ca-ES" sz="1100" dirty="0" smtClean="0">
                <a:latin typeface="Calibri"/>
                <a:cs typeface="Calibri"/>
              </a:rPr>
              <a:t> a partir de C-</a:t>
            </a:r>
            <a:r>
              <a:rPr lang="ca-ES" altLang="ca-ES" sz="1100" dirty="0" err="1" smtClean="0">
                <a:latin typeface="Calibri"/>
                <a:cs typeface="Calibri"/>
              </a:rPr>
              <a:t>Intereg</a:t>
            </a:r>
            <a:endParaRPr lang="ca-ES" altLang="ca-ES" sz="1100" dirty="0">
              <a:latin typeface="Calibri"/>
              <a:cs typeface="Calibri"/>
            </a:endParaRPr>
          </a:p>
        </p:txBody>
      </p:sp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468514"/>
              </p:ext>
            </p:extLst>
          </p:nvPr>
        </p:nvGraphicFramePr>
        <p:xfrm>
          <a:off x="4722972" y="1773089"/>
          <a:ext cx="425053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5148064" y="5382294"/>
            <a:ext cx="388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>
                <a:solidFill>
                  <a:srgbClr val="C71444"/>
                </a:solidFill>
                <a:latin typeface="Calibri"/>
                <a:cs typeface="Calibri"/>
              </a:rPr>
              <a:t>Augmenta </a:t>
            </a:r>
            <a:r>
              <a:rPr lang="ca-ES" sz="1600" dirty="0" smtClean="0">
                <a:solidFill>
                  <a:srgbClr val="C71444"/>
                </a:solidFill>
                <a:latin typeface="Calibri"/>
                <a:cs typeface="Calibri"/>
              </a:rPr>
              <a:t>el nombre d’empreses exportadores regulars fins a un màxim històric de 17.239, el 33,3% de les estatals </a:t>
            </a:r>
            <a:endParaRPr lang="ca-ES" sz="1600" dirty="0">
              <a:solidFill>
                <a:srgbClr val="C71444"/>
              </a:solidFill>
              <a:latin typeface="Calibri"/>
              <a:cs typeface="Calibri"/>
            </a:endParaRPr>
          </a:p>
        </p:txBody>
      </p:sp>
      <p:sp>
        <p:nvSpPr>
          <p:cNvPr id="15" name="27 CuadroTexto"/>
          <p:cNvSpPr txBox="1">
            <a:spLocks noChangeArrowheads="1"/>
          </p:cNvSpPr>
          <p:nvPr/>
        </p:nvSpPr>
        <p:spPr bwMode="auto">
          <a:xfrm>
            <a:off x="683568" y="5373216"/>
            <a:ext cx="38164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ca-ES" dirty="0">
                <a:solidFill>
                  <a:srgbClr val="C71D44"/>
                </a:solidFill>
                <a:latin typeface="Calibri"/>
                <a:cs typeface="Calibri"/>
              </a:rPr>
              <a:t>Augmenta la proporció de </a:t>
            </a:r>
            <a: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  <a:t>vendes</a:t>
            </a:r>
            <a:b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</a:br>
            <a: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  <a:t>dirigides </a:t>
            </a:r>
            <a:r>
              <a:rPr lang="ca-ES" dirty="0">
                <a:solidFill>
                  <a:srgbClr val="C71D44"/>
                </a:solidFill>
                <a:latin typeface="Calibri"/>
                <a:cs typeface="Calibri"/>
              </a:rPr>
              <a:t>a l’estranger </a:t>
            </a:r>
            <a: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  <a:t>(64,6%), en detriment</a:t>
            </a:r>
            <a:b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</a:br>
            <a: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  <a:t>de </a:t>
            </a:r>
            <a:r>
              <a:rPr lang="ca-ES" dirty="0">
                <a:solidFill>
                  <a:srgbClr val="C71D44"/>
                </a:solidFill>
                <a:latin typeface="Calibri"/>
                <a:cs typeface="Calibri"/>
              </a:rPr>
              <a:t>les dirigides a la resta </a:t>
            </a:r>
            <a: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  <a:t>d’Espanya (35,4%)</a:t>
            </a:r>
            <a:endParaRPr lang="ca-ES" dirty="0">
              <a:solidFill>
                <a:srgbClr val="C71D44"/>
              </a:solidFill>
              <a:latin typeface="Calibri"/>
              <a:cs typeface="Calibri"/>
            </a:endParaRPr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665857" y="5301208"/>
            <a:ext cx="3834135" cy="14288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5148064" y="5301208"/>
            <a:ext cx="3888432" cy="0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99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Graphic spid="14" grpId="0">
        <p:bldAsOne/>
      </p:bldGraphic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188640"/>
            <a:ext cx="830160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fr-FR" sz="1600" b="1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CREIXEMENT DELS SECTORS MÉS INTENSIUS EN CONEIXEMENT</a:t>
            </a:r>
            <a:endParaRPr kumimoji="0" lang="es-ES" sz="16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95536" y="995477"/>
            <a:ext cx="8640960" cy="69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600" b="1" dirty="0" smtClean="0">
                <a:latin typeface="Calibri"/>
                <a:cs typeface="Calibri"/>
              </a:rPr>
              <a:t>Evolució del VAB per sectors a Catalunya en el període 2007-2018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400" dirty="0" smtClean="0">
                <a:latin typeface="Calibri"/>
                <a:cs typeface="Calibri"/>
              </a:rPr>
              <a:t>(taxa de variació acumulada a preus constants). Font: </a:t>
            </a:r>
            <a:r>
              <a:rPr lang="ca-ES" altLang="ca-ES" sz="1400" dirty="0" err="1" smtClean="0">
                <a:latin typeface="Calibri"/>
                <a:cs typeface="Calibri"/>
              </a:rPr>
              <a:t>Idescat</a:t>
            </a:r>
            <a:r>
              <a:rPr lang="ca-ES" altLang="ca-ES" sz="1400" dirty="0" smtClean="0">
                <a:latin typeface="Calibri"/>
                <a:cs typeface="Calibri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ca-ES" altLang="ca-ES" sz="1600" dirty="0">
              <a:latin typeface="Calibri"/>
              <a:cs typeface="Calibri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57894" y="5116427"/>
            <a:ext cx="7941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</a:rPr>
              <a:t>El 2015, el PIB de Catalunya creix més del doble que el conjunt de la zona euro. Catalunya també està en el grup de comunitats que lidera el creixement a Espanya. 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9" name="27 CuadroTexto"/>
          <p:cNvSpPr txBox="1">
            <a:spLocks noChangeArrowheads="1"/>
          </p:cNvSpPr>
          <p:nvPr/>
        </p:nvSpPr>
        <p:spPr bwMode="auto">
          <a:xfrm>
            <a:off x="269812" y="5415317"/>
            <a:ext cx="75785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a-ES" dirty="0" smtClean="0">
                <a:solidFill>
                  <a:srgbClr val="C71444"/>
                </a:solidFill>
                <a:latin typeface="Calibri" charset="0"/>
                <a:cs typeface="Calibri" charset="0"/>
              </a:rPr>
              <a:t>Els sectors que han liderat la recuperació econòmica són les TIC i les activitats professionals i científiques. El sector TIC ha crescut un 66% acumulat entre 2007 i 2018, i les activitats professionals i científiques un 27%. Només la construcció i </a:t>
            </a:r>
            <a:br>
              <a:rPr lang="ca-ES" dirty="0" smtClean="0">
                <a:solidFill>
                  <a:srgbClr val="C71444"/>
                </a:solidFill>
                <a:latin typeface="Calibri" charset="0"/>
                <a:cs typeface="Calibri" charset="0"/>
              </a:rPr>
            </a:br>
            <a:r>
              <a:rPr lang="ca-ES" dirty="0" smtClean="0">
                <a:solidFill>
                  <a:srgbClr val="C71444"/>
                </a:solidFill>
                <a:latin typeface="Calibri" charset="0"/>
                <a:cs typeface="Calibri" charset="0"/>
              </a:rPr>
              <a:t>les activitats financeres no han recuperat el nivell </a:t>
            </a:r>
            <a:r>
              <a:rPr lang="ca-ES" dirty="0" err="1" smtClean="0">
                <a:solidFill>
                  <a:srgbClr val="C71444"/>
                </a:solidFill>
                <a:latin typeface="Calibri" charset="0"/>
                <a:cs typeface="Calibri" charset="0"/>
              </a:rPr>
              <a:t>precrisi</a:t>
            </a:r>
            <a:endParaRPr lang="ca-ES" dirty="0">
              <a:solidFill>
                <a:srgbClr val="C71444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77825" y="5301208"/>
            <a:ext cx="7362527" cy="14288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319174"/>
              </p:ext>
            </p:extLst>
          </p:nvPr>
        </p:nvGraphicFramePr>
        <p:xfrm>
          <a:off x="379160" y="1556792"/>
          <a:ext cx="7577216" cy="364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lipse 1"/>
          <p:cNvSpPr/>
          <p:nvPr/>
        </p:nvSpPr>
        <p:spPr>
          <a:xfrm>
            <a:off x="7380312" y="1689000"/>
            <a:ext cx="504056" cy="371848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35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193791"/>
            <a:ext cx="830160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1600" b="1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FORTA CREACIÓ D’OCUPACIÓ A LA INDÚSTRIA I AL SECTOR PÚBLIC</a:t>
            </a:r>
            <a:endParaRPr kumimoji="0" lang="es-ES" sz="16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aphicFrame>
        <p:nvGraphicFramePr>
          <p:cNvPr id="1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53111"/>
              </p:ext>
            </p:extLst>
          </p:nvPr>
        </p:nvGraphicFramePr>
        <p:xfrm>
          <a:off x="237805" y="1465354"/>
          <a:ext cx="425053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99469" y="1010179"/>
            <a:ext cx="4258816" cy="6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 smtClean="0">
                <a:latin typeface="Calibri"/>
                <a:cs typeface="Calibri"/>
              </a:rPr>
              <a:t>Ocupació a la indústria 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100" dirty="0" smtClean="0">
                <a:latin typeface="Calibri"/>
                <a:cs typeface="Calibri"/>
              </a:rPr>
              <a:t>(en persones). Font: EPA (INE)</a:t>
            </a:r>
            <a:endParaRPr lang="es-ES" sz="11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ca-ES" altLang="ca-ES" sz="1400" dirty="0">
              <a:latin typeface="Calibri"/>
              <a:cs typeface="Calibri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38072" y="977949"/>
            <a:ext cx="4258816" cy="37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 smtClean="0">
                <a:latin typeface="Calibri"/>
                <a:cs typeface="Calibri"/>
              </a:rPr>
              <a:t>Ocupació al sector públic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buClrTx/>
              <a:buNone/>
            </a:pPr>
            <a:r>
              <a:rPr lang="ca-ES" altLang="ca-ES" sz="1100" dirty="0" smtClean="0">
                <a:latin typeface="Calibri"/>
                <a:cs typeface="Calibri"/>
              </a:rPr>
              <a:t>(en persones). Font: EPA (INE)</a:t>
            </a:r>
            <a:endParaRPr lang="ca-ES" altLang="ca-ES" sz="1400" dirty="0">
              <a:latin typeface="Calibri"/>
              <a:cs typeface="Calibri"/>
            </a:endParaRPr>
          </a:p>
        </p:txBody>
      </p:sp>
      <p:graphicFrame>
        <p:nvGraphicFramePr>
          <p:cNvPr id="1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264882"/>
              </p:ext>
            </p:extLst>
          </p:nvPr>
        </p:nvGraphicFramePr>
        <p:xfrm>
          <a:off x="4687243" y="1447144"/>
          <a:ext cx="4339716" cy="333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4993757" y="5352126"/>
            <a:ext cx="386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C71444"/>
                </a:solidFill>
                <a:latin typeface="Calibri"/>
                <a:cs typeface="Calibri"/>
              </a:rPr>
              <a:t>L’ocupació al sector públic creix un 9% i arriba a un màxim històric</a:t>
            </a:r>
            <a:endParaRPr lang="ca-ES" sz="1600" dirty="0">
              <a:solidFill>
                <a:srgbClr val="C71444"/>
              </a:solidFill>
              <a:latin typeface="Calibri"/>
              <a:cs typeface="Calibri"/>
            </a:endParaRPr>
          </a:p>
        </p:txBody>
      </p:sp>
      <p:sp>
        <p:nvSpPr>
          <p:cNvPr id="12" name="27 CuadroTexto"/>
          <p:cNvSpPr txBox="1">
            <a:spLocks noChangeArrowheads="1"/>
          </p:cNvSpPr>
          <p:nvPr/>
        </p:nvSpPr>
        <p:spPr bwMode="auto">
          <a:xfrm>
            <a:off x="449251" y="5334307"/>
            <a:ext cx="3960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a-ES" dirty="0" smtClean="0">
                <a:solidFill>
                  <a:srgbClr val="C71444"/>
                </a:solidFill>
                <a:latin typeface="Calibri" charset="0"/>
                <a:cs typeface="Calibri" charset="0"/>
              </a:rPr>
              <a:t>L’ocupació a la indústria creix un 6% el 2018 i assoleix la xifra més alta des de 2009</a:t>
            </a:r>
            <a:endParaRPr lang="ca-ES" dirty="0">
              <a:solidFill>
                <a:srgbClr val="C71444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395536" y="5283389"/>
            <a:ext cx="3978151" cy="14288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5004048" y="5301208"/>
            <a:ext cx="3888432" cy="0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17" grpId="0">
        <p:bldAsOne/>
      </p:bldGraphic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188640"/>
            <a:ext cx="805008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ca-ES" sz="1600" b="1" kern="0" dirty="0" smtClean="0">
                <a:solidFill>
                  <a:schemeClr val="bg1"/>
                </a:solidFill>
                <a:latin typeface="Calibri"/>
                <a:cs typeface="Calibri"/>
              </a:rPr>
              <a:t>LA INDÚSTRIA CATALANA RECUPERA EL PES QUE TENIA EL 2007 </a:t>
            </a:r>
            <a:endParaRPr kumimoji="0" lang="es-ES" sz="16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395536" y="1131816"/>
            <a:ext cx="4335116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 smtClean="0">
                <a:latin typeface="Calibri"/>
                <a:cs typeface="Calibri"/>
              </a:rPr>
              <a:t>Valor Afegit Brut (VAB) total i a la indústria  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100" dirty="0" smtClean="0">
                <a:latin typeface="Calibri"/>
                <a:cs typeface="Calibri"/>
              </a:rPr>
              <a:t>(taxes de variació interanual, en %). Font: </a:t>
            </a:r>
            <a:r>
              <a:rPr lang="ca-ES" altLang="ca-ES" sz="1100" dirty="0" err="1" smtClean="0">
                <a:latin typeface="Calibri"/>
                <a:cs typeface="Calibri"/>
              </a:rPr>
              <a:t>Idescat</a:t>
            </a:r>
            <a:endParaRPr lang="ca-ES" altLang="ca-ES" sz="1100" dirty="0">
              <a:latin typeface="Calibri"/>
              <a:cs typeface="Calibri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888215" y="1131816"/>
            <a:ext cx="4335116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 smtClean="0">
                <a:latin typeface="Calibri"/>
                <a:cs typeface="Calibri"/>
              </a:rPr>
              <a:t>Pes del VAB i l’ocupació industrial en l’economia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100" dirty="0" smtClean="0">
                <a:latin typeface="Calibri"/>
                <a:cs typeface="Calibri"/>
              </a:rPr>
              <a:t>(en % del VAB total i ocupació total). Font: </a:t>
            </a:r>
            <a:r>
              <a:rPr lang="ca-ES" altLang="ca-ES" sz="1100" dirty="0" err="1" smtClean="0">
                <a:latin typeface="Calibri"/>
                <a:cs typeface="Calibri"/>
              </a:rPr>
              <a:t>Idescat</a:t>
            </a:r>
            <a:r>
              <a:rPr lang="ca-ES" altLang="ca-ES" sz="1100" dirty="0" smtClean="0">
                <a:latin typeface="Calibri"/>
                <a:cs typeface="Calibri"/>
              </a:rPr>
              <a:t> </a:t>
            </a:r>
            <a:endParaRPr lang="ca-ES" altLang="ca-ES" sz="1100" dirty="0">
              <a:latin typeface="Calibri"/>
              <a:cs typeface="Calibri"/>
            </a:endParaRPr>
          </a:p>
        </p:txBody>
      </p:sp>
      <p:sp>
        <p:nvSpPr>
          <p:cNvPr id="16" name="10 CuadroTexto"/>
          <p:cNvSpPr txBox="1"/>
          <p:nvPr/>
        </p:nvSpPr>
        <p:spPr>
          <a:xfrm>
            <a:off x="5148064" y="5382294"/>
            <a:ext cx="388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C71444"/>
                </a:solidFill>
                <a:latin typeface="Calibri"/>
                <a:cs typeface="Calibri"/>
              </a:rPr>
              <a:t>La </a:t>
            </a:r>
            <a:r>
              <a:rPr lang="ca-ES" sz="1600" dirty="0">
                <a:solidFill>
                  <a:srgbClr val="C71444"/>
                </a:solidFill>
                <a:latin typeface="Calibri"/>
                <a:cs typeface="Calibri"/>
              </a:rPr>
              <a:t>indústria </a:t>
            </a:r>
            <a:r>
              <a:rPr lang="ca-ES" sz="1600" dirty="0" smtClean="0">
                <a:solidFill>
                  <a:srgbClr val="C71444"/>
                </a:solidFill>
                <a:latin typeface="Calibri"/>
                <a:cs typeface="Calibri"/>
              </a:rPr>
              <a:t>recupera el pes que tenia en l’economia catalana el 2007, però no el que tenia en termes d’ocupació</a:t>
            </a:r>
            <a:endParaRPr lang="ca-ES" sz="1600" dirty="0">
              <a:solidFill>
                <a:srgbClr val="C71444"/>
              </a:solidFill>
              <a:latin typeface="Calibri"/>
              <a:cs typeface="Calibri"/>
            </a:endParaRPr>
          </a:p>
        </p:txBody>
      </p:sp>
      <p:sp>
        <p:nvSpPr>
          <p:cNvPr id="17" name="27 CuadroTexto"/>
          <p:cNvSpPr txBox="1">
            <a:spLocks noChangeArrowheads="1"/>
          </p:cNvSpPr>
          <p:nvPr/>
        </p:nvSpPr>
        <p:spPr bwMode="auto">
          <a:xfrm>
            <a:off x="629271" y="5373216"/>
            <a:ext cx="38164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  <a:t>L’activitat al sector industrial es desaccelera el 2018 i creix menys que el conjunt de l’economia </a:t>
            </a:r>
            <a:endParaRPr lang="ca-ES" dirty="0">
              <a:solidFill>
                <a:srgbClr val="C71D44"/>
              </a:solidFill>
              <a:latin typeface="Calibri"/>
              <a:cs typeface="Calibri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611560" y="5301208"/>
            <a:ext cx="3834135" cy="14288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5148064" y="5301208"/>
            <a:ext cx="3888432" cy="0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376003"/>
              </p:ext>
            </p:extLst>
          </p:nvPr>
        </p:nvGraphicFramePr>
        <p:xfrm>
          <a:off x="149919" y="1691414"/>
          <a:ext cx="425053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749425"/>
              </p:ext>
            </p:extLst>
          </p:nvPr>
        </p:nvGraphicFramePr>
        <p:xfrm>
          <a:off x="4791865" y="1679757"/>
          <a:ext cx="425053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4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Graphic spid="1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188640"/>
            <a:ext cx="805008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ca-ES" sz="1600" b="1" kern="0" dirty="0" smtClean="0">
                <a:solidFill>
                  <a:schemeClr val="bg1"/>
                </a:solidFill>
                <a:latin typeface="Calibri"/>
                <a:cs typeface="Calibri"/>
              </a:rPr>
              <a:t>LA CONSTRUCCIÓ CREIX SENSE EXCESSOS I TURISME DE QUALITAT </a:t>
            </a:r>
            <a:endParaRPr kumimoji="0" lang="es-ES" sz="16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7" name="27 CuadroTexto"/>
          <p:cNvSpPr txBox="1">
            <a:spLocks noChangeArrowheads="1"/>
          </p:cNvSpPr>
          <p:nvPr/>
        </p:nvSpPr>
        <p:spPr bwMode="auto">
          <a:xfrm>
            <a:off x="539552" y="5373216"/>
            <a:ext cx="39971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  <a:t>Malgrat la intensa recuperació de la construcció, el sector encara té un pes reduït </a:t>
            </a:r>
            <a:r>
              <a:rPr lang="ca-ES" dirty="0">
                <a:solidFill>
                  <a:srgbClr val="C71D44"/>
                </a:solidFill>
                <a:latin typeface="Calibri"/>
                <a:cs typeface="Calibri"/>
              </a:rPr>
              <a:t>en </a:t>
            </a:r>
            <a: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  <a:t>l’economia i allunyat del màxim de 2006 </a:t>
            </a:r>
            <a:endParaRPr lang="ca-ES" dirty="0">
              <a:solidFill>
                <a:srgbClr val="C71D44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  <a:t> </a:t>
            </a:r>
            <a:endParaRPr lang="ca-ES" dirty="0">
              <a:solidFill>
                <a:srgbClr val="C71D44"/>
              </a:solidFill>
              <a:latin typeface="Calibri"/>
              <a:cs typeface="Calibri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665857" y="5301208"/>
            <a:ext cx="3834135" cy="14288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5148064" y="5301208"/>
            <a:ext cx="3672408" cy="0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272418"/>
              </p:ext>
            </p:extLst>
          </p:nvPr>
        </p:nvGraphicFramePr>
        <p:xfrm>
          <a:off x="199033" y="1691414"/>
          <a:ext cx="425053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95536" y="1144875"/>
            <a:ext cx="4335116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 smtClean="0">
                <a:latin typeface="Calibri"/>
                <a:cs typeface="Calibri"/>
              </a:rPr>
              <a:t>Pes de la construcció en l’economia catalana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100" dirty="0" smtClean="0">
                <a:latin typeface="Calibri"/>
                <a:cs typeface="Calibri"/>
              </a:rPr>
              <a:t>(en % del VAB total). Font: </a:t>
            </a:r>
            <a:r>
              <a:rPr lang="ca-ES" altLang="ca-ES" sz="1100" dirty="0" err="1" smtClean="0">
                <a:latin typeface="Calibri"/>
                <a:cs typeface="Calibri"/>
              </a:rPr>
              <a:t>Idescat</a:t>
            </a:r>
            <a:r>
              <a:rPr lang="ca-ES" altLang="ca-ES" sz="1100" dirty="0">
                <a:latin typeface="Calibri"/>
                <a:cs typeface="Calibri"/>
              </a:rPr>
              <a:t> </a:t>
            </a:r>
          </a:p>
        </p:txBody>
      </p:sp>
      <p:graphicFrame>
        <p:nvGraphicFramePr>
          <p:cNvPr id="2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225600"/>
              </p:ext>
            </p:extLst>
          </p:nvPr>
        </p:nvGraphicFramePr>
        <p:xfrm>
          <a:off x="4680726" y="1700808"/>
          <a:ext cx="425053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860031" y="1131816"/>
            <a:ext cx="4248275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 smtClean="0">
                <a:latin typeface="Calibri"/>
                <a:cs typeface="Calibri"/>
              </a:rPr>
              <a:t>Turistes estrangers i despesa declarada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100" dirty="0" smtClean="0">
                <a:latin typeface="Calibri"/>
                <a:cs typeface="Calibri"/>
              </a:rPr>
              <a:t>(nombre i euros). Font: </a:t>
            </a:r>
            <a:r>
              <a:rPr lang="ca-ES" altLang="ca-ES" sz="1100" dirty="0" err="1" smtClean="0">
                <a:latin typeface="Calibri"/>
                <a:cs typeface="Calibri"/>
              </a:rPr>
              <a:t>Idescat</a:t>
            </a:r>
            <a:r>
              <a:rPr lang="ca-ES" altLang="ca-ES" sz="1100" dirty="0" smtClean="0">
                <a:latin typeface="Calibri"/>
                <a:cs typeface="Calibri"/>
              </a:rPr>
              <a:t> </a:t>
            </a:r>
            <a:endParaRPr lang="ca-ES" altLang="ca-ES" sz="1100" dirty="0">
              <a:latin typeface="Calibri"/>
              <a:cs typeface="Calibri"/>
            </a:endParaRPr>
          </a:p>
        </p:txBody>
      </p:sp>
      <p:sp>
        <p:nvSpPr>
          <p:cNvPr id="13" name="10 CuadroTexto"/>
          <p:cNvSpPr txBox="1"/>
          <p:nvPr/>
        </p:nvSpPr>
        <p:spPr>
          <a:xfrm>
            <a:off x="5076056" y="5382294"/>
            <a:ext cx="3888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C71444"/>
                </a:solidFill>
                <a:latin typeface="Calibri"/>
                <a:cs typeface="Calibri"/>
              </a:rPr>
              <a:t>Els darrers dos anys el nombre de turistes estrangers ha crescut un 5% i la despesa realitzada per turista i dia un 14%, fet que demostra la major qualitat del turisme</a:t>
            </a:r>
            <a:endParaRPr lang="ca-ES" sz="1600" dirty="0">
              <a:solidFill>
                <a:srgbClr val="C71444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2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9448" y="1124744"/>
            <a:ext cx="8794552" cy="441298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 </a:t>
            </a:r>
          </a:p>
          <a:p>
            <a:pPr lvl="0" eaLnBrk="0" hangingPunct="0">
              <a:spcBef>
                <a:spcPts val="0"/>
              </a:spcBef>
              <a:spcAft>
                <a:spcPts val="1800"/>
              </a:spcAft>
              <a:defRPr/>
            </a:pPr>
            <a:r>
              <a:rPr lang="ca-ES" sz="2800" b="1" dirty="0" smtClean="0">
                <a:solidFill>
                  <a:srgbClr val="0F72C3"/>
                </a:solidFill>
                <a:latin typeface="Calibri"/>
                <a:cs typeface="Calibri"/>
              </a:rPr>
              <a:t>REPTES </a:t>
            </a:r>
          </a:p>
          <a:p>
            <a:pPr lvl="0" eaLnBrk="0" hangingPunct="0">
              <a:spcBef>
                <a:spcPts val="0"/>
              </a:spcBef>
              <a:spcAft>
                <a:spcPts val="1800"/>
              </a:spcAft>
              <a:defRPr/>
            </a:pPr>
            <a:endParaRPr lang="ca-ES" sz="2300" b="1" dirty="0" smtClean="0">
              <a:solidFill>
                <a:srgbClr val="0F72C3"/>
              </a:solidFill>
              <a:latin typeface="Calibri"/>
              <a:cs typeface="Calibri"/>
            </a:endParaRPr>
          </a:p>
          <a:p>
            <a:pPr marL="457200" lvl="0" indent="-457200" algn="l" eaLnBrk="0" hangingPunct="0">
              <a:spcBef>
                <a:spcPts val="0"/>
              </a:spcBef>
              <a:spcAft>
                <a:spcPts val="1800"/>
              </a:spcAft>
              <a:buClr>
                <a:srgbClr val="0F72C3"/>
              </a:buClr>
              <a:buFont typeface="+mj-lt"/>
              <a:buAutoNum type="arabicPeriod"/>
              <a:defRPr/>
            </a:pPr>
            <a:r>
              <a:rPr lang="ca-ES" sz="2300" dirty="0" smtClean="0">
                <a:latin typeface="Calibri"/>
                <a:cs typeface="Calibri"/>
              </a:rPr>
              <a:t>Augmentar l’esforç en R+D i millorar els indicadors d’innovació</a:t>
            </a:r>
          </a:p>
          <a:p>
            <a:pPr marL="457200" lvl="0" indent="-457200" algn="l" eaLnBrk="0" hangingPunct="0">
              <a:spcBef>
                <a:spcPts val="0"/>
              </a:spcBef>
              <a:spcAft>
                <a:spcPts val="1800"/>
              </a:spcAft>
              <a:buClr>
                <a:srgbClr val="0F72C3"/>
              </a:buClr>
              <a:buFont typeface="+mj-lt"/>
              <a:buAutoNum type="arabicPeriod"/>
              <a:defRPr/>
            </a:pPr>
            <a:r>
              <a:rPr lang="ca-ES" sz="2300" dirty="0" smtClean="0">
                <a:latin typeface="Calibri"/>
                <a:cs typeface="Calibri"/>
              </a:rPr>
              <a:t>Reduir la taxa d’atur de molt llarga durada i l’elevada temporalitat del treball</a:t>
            </a:r>
          </a:p>
          <a:p>
            <a:pPr marL="457200" indent="-457200" algn="l" eaLnBrk="0" hangingPunct="0">
              <a:spcBef>
                <a:spcPts val="0"/>
              </a:spcBef>
              <a:spcAft>
                <a:spcPts val="1800"/>
              </a:spcAft>
              <a:buClr>
                <a:srgbClr val="0F72C3"/>
              </a:buClr>
              <a:buFont typeface="+mj-lt"/>
              <a:buAutoNum type="arabicPeriod"/>
              <a:defRPr/>
            </a:pPr>
            <a:r>
              <a:rPr lang="ca-ES" sz="2300" dirty="0" smtClean="0">
                <a:latin typeface="Calibri"/>
                <a:cs typeface="Calibri"/>
              </a:rPr>
              <a:t>Creixement dels salaris </a:t>
            </a:r>
            <a:r>
              <a:rPr lang="ca-ES" sz="2300" smtClean="0">
                <a:latin typeface="Calibri"/>
                <a:cs typeface="Calibri"/>
              </a:rPr>
              <a:t>i de la </a:t>
            </a:r>
            <a:r>
              <a:rPr lang="ca-ES" sz="2300" dirty="0" smtClean="0">
                <a:latin typeface="Calibri"/>
                <a:cs typeface="Calibri"/>
              </a:rPr>
              <a:t>productivitat  </a:t>
            </a:r>
          </a:p>
          <a:p>
            <a:pPr marL="457200" lvl="0" indent="-457200" algn="l" eaLnBrk="0" hangingPunct="0">
              <a:spcBef>
                <a:spcPts val="0"/>
              </a:spcBef>
              <a:spcAft>
                <a:spcPts val="1800"/>
              </a:spcAft>
              <a:buClr>
                <a:srgbClr val="0F72C3"/>
              </a:buClr>
              <a:buFont typeface="+mj-lt"/>
              <a:buAutoNum type="arabicPeriod"/>
              <a:defRPr/>
            </a:pPr>
            <a:r>
              <a:rPr lang="ca-ES" sz="2300" dirty="0" smtClean="0">
                <a:latin typeface="Calibri"/>
                <a:cs typeface="Calibri"/>
              </a:rPr>
              <a:t>Assolir l’any 2030 un creixement sostenible (econòmic, social i  mediambiental)</a:t>
            </a:r>
            <a:endParaRPr lang="ca-ES" sz="2300" kern="0" dirty="0" smtClean="0">
              <a:latin typeface="+mn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1112" y="188640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REPTES DE FUTUR</a:t>
            </a:r>
            <a:endParaRPr kumimoji="0" lang="es-ES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8082" y="188640"/>
            <a:ext cx="8198334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ca-ES" sz="16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Augmentar l’esforç en </a:t>
            </a:r>
            <a:r>
              <a:rPr lang="ca-ES" sz="1600" b="1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R+D i millorar els indicadors d’innovació</a:t>
            </a:r>
            <a:endParaRPr lang="ca-ES" sz="1600" b="1" kern="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62081" y="1148605"/>
            <a:ext cx="4335116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 smtClean="0">
                <a:latin typeface="Calibri"/>
                <a:cs typeface="Calibri"/>
              </a:rPr>
              <a:t>Despesa en R+D total, en % del PIB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100" dirty="0" smtClean="0">
                <a:latin typeface="Calibri"/>
                <a:cs typeface="Calibri"/>
              </a:rPr>
              <a:t>(en %). Font: INE i Eurostat </a:t>
            </a:r>
            <a:endParaRPr lang="ca-ES" altLang="ca-ES" sz="1100" dirty="0">
              <a:latin typeface="Calibri"/>
              <a:cs typeface="Calibri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876800" y="1135561"/>
            <a:ext cx="4231704" cy="37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>
                <a:latin typeface="Calibri"/>
                <a:cs typeface="Calibri"/>
              </a:rPr>
              <a:t>Regional </a:t>
            </a:r>
            <a:r>
              <a:rPr lang="ca-ES" altLang="ca-ES" sz="1500" b="1" dirty="0" err="1" smtClean="0">
                <a:latin typeface="Calibri"/>
                <a:cs typeface="Calibri"/>
              </a:rPr>
              <a:t>Innovation</a:t>
            </a:r>
            <a:r>
              <a:rPr lang="ca-ES" altLang="ca-ES" sz="1500" b="1" dirty="0" smtClean="0">
                <a:latin typeface="Calibri"/>
                <a:cs typeface="Calibri"/>
              </a:rPr>
              <a:t> </a:t>
            </a:r>
            <a:r>
              <a:rPr lang="ca-ES" altLang="ca-ES" sz="1500" b="1" dirty="0" err="1">
                <a:latin typeface="Calibri"/>
                <a:cs typeface="Calibri"/>
              </a:rPr>
              <a:t>S</a:t>
            </a:r>
            <a:r>
              <a:rPr lang="ca-ES" altLang="ca-ES" sz="1500" b="1" dirty="0" err="1" smtClean="0">
                <a:latin typeface="Calibri"/>
                <a:cs typeface="Calibri"/>
              </a:rPr>
              <a:t>coreboard</a:t>
            </a:r>
            <a:r>
              <a:rPr lang="ca-ES" altLang="ca-ES" sz="1500" b="1" dirty="0" smtClean="0">
                <a:latin typeface="Calibri"/>
                <a:cs typeface="Calibri"/>
              </a:rPr>
              <a:t> </a:t>
            </a:r>
            <a:r>
              <a:rPr lang="ca-ES" altLang="ca-ES" sz="1500" b="1" dirty="0">
                <a:latin typeface="Calibri"/>
                <a:cs typeface="Calibri"/>
              </a:rPr>
              <a:t>(RIS</a:t>
            </a:r>
            <a:r>
              <a:rPr lang="ca-ES" altLang="ca-ES" sz="1500" b="1" dirty="0" smtClean="0">
                <a:latin typeface="Calibri"/>
                <a:cs typeface="Calibri"/>
              </a:rPr>
              <a:t>) 2019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100" dirty="0" smtClean="0">
                <a:latin typeface="Calibri"/>
                <a:cs typeface="Calibri"/>
              </a:rPr>
              <a:t>Font: Comissió Europea  </a:t>
            </a:r>
            <a:endParaRPr lang="ca-ES" altLang="ca-ES" sz="1400" dirty="0">
              <a:latin typeface="Calibri"/>
              <a:cs typeface="Calibri"/>
            </a:endParaRPr>
          </a:p>
        </p:txBody>
      </p:sp>
      <p:sp>
        <p:nvSpPr>
          <p:cNvPr id="16" name="10 CuadroTexto"/>
          <p:cNvSpPr txBox="1"/>
          <p:nvPr/>
        </p:nvSpPr>
        <p:spPr>
          <a:xfrm>
            <a:off x="5021760" y="5382294"/>
            <a:ext cx="372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C71444"/>
                </a:solidFill>
                <a:latin typeface="Calibri"/>
                <a:cs typeface="Calibri"/>
              </a:rPr>
              <a:t>Catalunya es manté com “innovador moderat”, juntament amb el País Basc. Ha d’avançar cap a un nivell “innovador fort” com ha fet la meitat nord de Portugal</a:t>
            </a:r>
            <a:endParaRPr lang="ca-ES" sz="1600" dirty="0">
              <a:solidFill>
                <a:srgbClr val="C71444"/>
              </a:solidFill>
              <a:latin typeface="Calibri"/>
              <a:cs typeface="Calibri"/>
            </a:endParaRPr>
          </a:p>
        </p:txBody>
      </p:sp>
      <p:sp>
        <p:nvSpPr>
          <p:cNvPr id="18" name="27 CuadroTexto"/>
          <p:cNvSpPr txBox="1">
            <a:spLocks noChangeArrowheads="1"/>
          </p:cNvSpPr>
          <p:nvPr/>
        </p:nvSpPr>
        <p:spPr bwMode="auto">
          <a:xfrm>
            <a:off x="557263" y="5373216"/>
            <a:ext cx="38164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  <a:t>El </a:t>
            </a:r>
            <a: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  <a:t>2017 </a:t>
            </a:r>
            <a: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  <a:t>es manté el diferencial de 0,6 punts entre l’esforç en R+D sobre el PIB que realitza Catalunya i la mitjana de la UE</a:t>
            </a:r>
            <a:endParaRPr lang="ca-ES" dirty="0">
              <a:solidFill>
                <a:srgbClr val="C71D44"/>
              </a:solidFill>
              <a:latin typeface="Calibri"/>
              <a:cs typeface="Calibri"/>
            </a:endParaRPr>
          </a:p>
        </p:txBody>
      </p:sp>
      <p:cxnSp>
        <p:nvCxnSpPr>
          <p:cNvPr id="19" name="Conector recto 18"/>
          <p:cNvCxnSpPr/>
          <p:nvPr/>
        </p:nvCxnSpPr>
        <p:spPr>
          <a:xfrm flipV="1">
            <a:off x="539552" y="5301208"/>
            <a:ext cx="3834135" cy="14288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4986337" y="5301208"/>
            <a:ext cx="3762127" cy="0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418719"/>
              </p:ext>
            </p:extLst>
          </p:nvPr>
        </p:nvGraphicFramePr>
        <p:xfrm>
          <a:off x="331353" y="1803401"/>
          <a:ext cx="4250531" cy="328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" t="39865" r="38084" b="6643"/>
          <a:stretch/>
        </p:blipFill>
        <p:spPr>
          <a:xfrm>
            <a:off x="5021760" y="1856653"/>
            <a:ext cx="3202287" cy="2940499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 rotWithShape="1">
          <a:blip r:embed="rId5"/>
          <a:srcRect l="15677" t="76449" r="65364" b="6838"/>
          <a:stretch/>
        </p:blipFill>
        <p:spPr bwMode="auto">
          <a:xfrm>
            <a:off x="7778888" y="1856653"/>
            <a:ext cx="1075055" cy="710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046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8824" y="202630"/>
            <a:ext cx="830160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ca-ES" sz="16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Reduir la taxa d’atur de llarga durada i </a:t>
            </a:r>
            <a:r>
              <a:rPr lang="ca-ES" sz="1600" b="1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l’elevada temporalitat</a:t>
            </a:r>
            <a:endParaRPr lang="ca-ES" sz="1600" b="1" kern="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graphicFrame>
        <p:nvGraphicFramePr>
          <p:cNvPr id="1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370600"/>
              </p:ext>
            </p:extLst>
          </p:nvPr>
        </p:nvGraphicFramePr>
        <p:xfrm>
          <a:off x="4788024" y="1484784"/>
          <a:ext cx="425053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849688" y="1029609"/>
            <a:ext cx="4258816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 smtClean="0">
                <a:latin typeface="Calibri"/>
                <a:cs typeface="Calibri"/>
              </a:rPr>
              <a:t>Taxa de temporalitat  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100" dirty="0" smtClean="0">
                <a:latin typeface="Calibri"/>
                <a:cs typeface="Calibri"/>
              </a:rPr>
              <a:t>(ocupats amb contracte temporal/total ocupats, en %). Font: EPA (INE)</a:t>
            </a:r>
            <a:endParaRPr lang="es-ES" sz="11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ca-ES" altLang="ca-ES" sz="1400" dirty="0">
              <a:latin typeface="Calibri"/>
              <a:cs typeface="Calibri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95971" y="1015589"/>
            <a:ext cx="4258816" cy="5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 smtClean="0">
                <a:latin typeface="Calibri"/>
                <a:cs typeface="Calibri"/>
              </a:rPr>
              <a:t>Percentatge d’aturats de molt llarga durada (&gt;2 anys en atur) </a:t>
            </a:r>
            <a:r>
              <a:rPr lang="ca-ES" altLang="ca-ES" sz="1100" dirty="0" smtClean="0">
                <a:latin typeface="Calibri"/>
                <a:cs typeface="Calibri"/>
              </a:rPr>
              <a:t>(sobre el total d’aturats, en %). Font: EPA (INE)  </a:t>
            </a:r>
            <a:endParaRPr lang="es-ES" sz="11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ca-ES" altLang="ca-ES" sz="1400" dirty="0">
              <a:latin typeface="Calibri"/>
              <a:cs typeface="Calibri"/>
            </a:endParaRPr>
          </a:p>
        </p:txBody>
      </p:sp>
      <p:graphicFrame>
        <p:nvGraphicFramePr>
          <p:cNvPr id="1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678992"/>
              </p:ext>
            </p:extLst>
          </p:nvPr>
        </p:nvGraphicFramePr>
        <p:xfrm>
          <a:off x="345142" y="1484784"/>
          <a:ext cx="4339716" cy="333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5029945" y="5382294"/>
            <a:ext cx="3862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C71444"/>
                </a:solidFill>
                <a:latin typeface="Calibri"/>
                <a:cs typeface="Calibri"/>
              </a:rPr>
              <a:t>La taxa de temporalitat és del 21%, inferior als màxims de l’expansió anterior, però molt superior a la mitjana de la UE </a:t>
            </a:r>
            <a:endParaRPr lang="ca-ES" sz="1600" dirty="0">
              <a:solidFill>
                <a:srgbClr val="C71444"/>
              </a:solidFill>
              <a:latin typeface="Calibri"/>
              <a:cs typeface="Calibri"/>
            </a:endParaRPr>
          </a:p>
        </p:txBody>
      </p:sp>
      <p:sp>
        <p:nvSpPr>
          <p:cNvPr id="12" name="27 CuadroTexto"/>
          <p:cNvSpPr txBox="1">
            <a:spLocks noChangeArrowheads="1"/>
          </p:cNvSpPr>
          <p:nvPr/>
        </p:nvSpPr>
        <p:spPr bwMode="auto">
          <a:xfrm>
            <a:off x="611560" y="5373216"/>
            <a:ext cx="3960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a-ES" dirty="0" smtClean="0">
                <a:solidFill>
                  <a:srgbClr val="C71444"/>
                </a:solidFill>
                <a:latin typeface="Calibri" charset="0"/>
                <a:cs typeface="Calibri" charset="0"/>
              </a:rPr>
              <a:t>El percentatge d’aturats de molt llarga durada ha baixat al 29%, però encara està lluny del 8% de 2009</a:t>
            </a:r>
            <a:endParaRPr lang="ca-ES" dirty="0">
              <a:solidFill>
                <a:srgbClr val="C71444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593849" y="5301208"/>
            <a:ext cx="3978151" cy="14288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5004048" y="5301208"/>
            <a:ext cx="3888432" cy="0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9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4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202630"/>
            <a:ext cx="830160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ca-ES" sz="1600" b="1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Augmentar els salaris i la productivitat</a:t>
            </a:r>
            <a:endParaRPr lang="ca-ES" sz="1600" b="1" kern="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95536" y="1148605"/>
            <a:ext cx="4449860" cy="55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 smtClean="0">
                <a:latin typeface="Calibri"/>
                <a:cs typeface="Calibri"/>
              </a:rPr>
              <a:t>Costos salarials 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buClrTx/>
              <a:buNone/>
            </a:pPr>
            <a:r>
              <a:rPr lang="ca-ES" altLang="ca-ES" sz="1100" dirty="0" smtClean="0">
                <a:latin typeface="Calibri"/>
                <a:cs typeface="Calibri"/>
              </a:rPr>
              <a:t>(taxes de variació interanual, en %). Font: </a:t>
            </a:r>
            <a:r>
              <a:rPr lang="ca-ES" altLang="ca-ES" sz="1100" dirty="0" err="1" smtClean="0">
                <a:latin typeface="Calibri"/>
                <a:cs typeface="Calibri"/>
              </a:rPr>
              <a:t>Idescat</a:t>
            </a:r>
            <a:r>
              <a:rPr lang="ca-ES" altLang="ca-ES" sz="1100" dirty="0" smtClean="0">
                <a:latin typeface="Calibri"/>
                <a:cs typeface="Calibri"/>
              </a:rPr>
              <a:t>  </a:t>
            </a:r>
            <a:endParaRPr lang="es-ES" sz="11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ca-ES" altLang="ca-ES" sz="1400" dirty="0">
              <a:latin typeface="Calibri"/>
              <a:cs typeface="Calibri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860032" y="1148605"/>
            <a:ext cx="4442620" cy="58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400" b="1" dirty="0" smtClean="0">
                <a:latin typeface="Calibri"/>
                <a:cs typeface="Calibri"/>
              </a:rPr>
              <a:t>Creixement de la productivitat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100" dirty="0" smtClean="0">
                <a:latin typeface="Calibri"/>
                <a:cs typeface="Calibri"/>
              </a:rPr>
              <a:t>(PIB a preus constants/lloc de treball a temps complert). Font: </a:t>
            </a:r>
            <a:r>
              <a:rPr lang="ca-ES" altLang="ca-ES" sz="1100" dirty="0" err="1" smtClean="0">
                <a:latin typeface="Calibri"/>
                <a:cs typeface="Calibri"/>
              </a:rPr>
              <a:t>Idescat</a:t>
            </a:r>
            <a:endParaRPr lang="es-ES" sz="11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ca-ES" altLang="ca-ES" sz="1400" dirty="0">
              <a:latin typeface="Calibri"/>
              <a:cs typeface="Calibri"/>
            </a:endParaRPr>
          </a:p>
        </p:txBody>
      </p:sp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176248"/>
              </p:ext>
            </p:extLst>
          </p:nvPr>
        </p:nvGraphicFramePr>
        <p:xfrm>
          <a:off x="4845396" y="1739864"/>
          <a:ext cx="425053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10 CuadroTexto"/>
          <p:cNvSpPr txBox="1"/>
          <p:nvPr/>
        </p:nvSpPr>
        <p:spPr>
          <a:xfrm>
            <a:off x="5004048" y="5382294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C71444"/>
                </a:solidFill>
                <a:latin typeface="Calibri"/>
                <a:cs typeface="Calibri"/>
              </a:rPr>
              <a:t>La productivitat laboral cau un 0,8% </a:t>
            </a:r>
            <a:r>
              <a:rPr lang="ca-ES" sz="1600" dirty="0">
                <a:solidFill>
                  <a:srgbClr val="C71444"/>
                </a:solidFill>
                <a:latin typeface="Calibri"/>
                <a:cs typeface="Calibri"/>
              </a:rPr>
              <a:t>el 2018 </a:t>
            </a:r>
            <a:r>
              <a:rPr lang="ca-ES" sz="1600" dirty="0" smtClean="0">
                <a:solidFill>
                  <a:srgbClr val="C71444"/>
                </a:solidFill>
                <a:latin typeface="Calibri"/>
                <a:cs typeface="Calibri"/>
              </a:rPr>
              <a:t>per la intensa creació d’ocupació. Cal augmentar la productivitat i al mateix temps incrementar els salaris</a:t>
            </a:r>
            <a:endParaRPr lang="ca-ES" sz="1600" dirty="0">
              <a:solidFill>
                <a:srgbClr val="C71444"/>
              </a:solidFill>
              <a:latin typeface="Calibri"/>
              <a:cs typeface="Calibri"/>
            </a:endParaRPr>
          </a:p>
        </p:txBody>
      </p:sp>
      <p:sp>
        <p:nvSpPr>
          <p:cNvPr id="14" name="27 CuadroTexto"/>
          <p:cNvSpPr txBox="1">
            <a:spLocks noChangeArrowheads="1"/>
          </p:cNvSpPr>
          <p:nvPr/>
        </p:nvSpPr>
        <p:spPr bwMode="auto">
          <a:xfrm>
            <a:off x="557263" y="5373216"/>
            <a:ext cx="38164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  <a:t>Augment dels costos salarials el 2018 i primer trimestre de 2019, que permet recuperar part de la pèrdua del </a:t>
            </a:r>
            <a:b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</a:br>
            <a: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  <a:t>poder adquisitiu de 2017</a:t>
            </a:r>
            <a:endParaRPr lang="ca-ES" dirty="0">
              <a:solidFill>
                <a:srgbClr val="C71D44"/>
              </a:solidFill>
              <a:latin typeface="Calibri"/>
              <a:cs typeface="Calibri"/>
            </a:endParaRPr>
          </a:p>
        </p:txBody>
      </p:sp>
      <p:cxnSp>
        <p:nvCxnSpPr>
          <p:cNvPr id="15" name="Conector recto 14"/>
          <p:cNvCxnSpPr/>
          <p:nvPr/>
        </p:nvCxnSpPr>
        <p:spPr>
          <a:xfrm flipV="1">
            <a:off x="539552" y="5301208"/>
            <a:ext cx="3834135" cy="14288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5130353" y="5301208"/>
            <a:ext cx="3762127" cy="0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733186"/>
              </p:ext>
            </p:extLst>
          </p:nvPr>
        </p:nvGraphicFramePr>
        <p:xfrm>
          <a:off x="123156" y="1699525"/>
          <a:ext cx="425053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999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Graphic spid="13" grpId="0">
        <p:bldAsOne/>
      </p:bldGraphic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0832" y="202630"/>
            <a:ext cx="830160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ca-ES" sz="16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Assolir un creixement sostenible l’any 2030 </a:t>
            </a:r>
            <a:r>
              <a:rPr lang="ca-ES" sz="1600" b="1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(Agenda 2030)</a:t>
            </a:r>
            <a:endParaRPr lang="ca-ES" sz="1600" b="1" kern="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05456" y="1148605"/>
            <a:ext cx="7568392" cy="32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 smtClean="0">
                <a:latin typeface="Calibri"/>
                <a:cs typeface="Calibri"/>
              </a:rPr>
              <a:t>Grau d’implicació, coneixement, compromís i implementació a les empreses catalanes dels </a:t>
            </a:r>
            <a:r>
              <a:rPr lang="ca-ES" altLang="ca-ES" sz="1500" b="1" dirty="0" err="1" smtClean="0">
                <a:latin typeface="Calibri"/>
                <a:cs typeface="Calibri"/>
              </a:rPr>
              <a:t>ODS</a:t>
            </a:r>
            <a:r>
              <a:rPr lang="ca-ES" altLang="ca-ES" sz="1500" b="1" dirty="0" smtClean="0">
                <a:latin typeface="Calibri"/>
                <a:cs typeface="Calibri"/>
              </a:rPr>
              <a:t> </a:t>
            </a:r>
            <a:r>
              <a:rPr lang="ca-ES" altLang="ca-ES" sz="1100" dirty="0" smtClean="0">
                <a:latin typeface="Calibri"/>
                <a:cs typeface="Calibri"/>
              </a:rPr>
              <a:t>(percentatge d’empreses). Font: Enquesta de Clima Empresarial de Catalunya - I trimestre del 2019 - </a:t>
            </a:r>
            <a:r>
              <a:rPr lang="ca-ES" altLang="ca-ES" sz="1100" dirty="0" err="1" smtClean="0">
                <a:latin typeface="Calibri"/>
                <a:cs typeface="Calibri"/>
              </a:rPr>
              <a:t>Idescat</a:t>
            </a:r>
            <a:r>
              <a:rPr lang="ca-ES" altLang="ca-ES" sz="1100" dirty="0" smtClean="0">
                <a:latin typeface="Calibri"/>
                <a:cs typeface="Calibri"/>
              </a:rPr>
              <a:t> i </a:t>
            </a:r>
            <a:r>
              <a:rPr lang="es-ES" altLang="ca-ES" sz="1100" dirty="0" smtClean="0">
                <a:latin typeface="Calibri"/>
                <a:cs typeface="Calibri"/>
              </a:rPr>
              <a:t>Cambra de Barcelona</a:t>
            </a:r>
            <a:endParaRPr lang="es-ES" sz="1100" dirty="0">
              <a:latin typeface="Calibri"/>
              <a:cs typeface="Calibri"/>
            </a:endParaRPr>
          </a:p>
        </p:txBody>
      </p:sp>
      <p:sp>
        <p:nvSpPr>
          <p:cNvPr id="15" name="27 CuadroTexto"/>
          <p:cNvSpPr txBox="1">
            <a:spLocks noChangeArrowheads="1"/>
          </p:cNvSpPr>
          <p:nvPr/>
        </p:nvSpPr>
        <p:spPr bwMode="auto">
          <a:xfrm>
            <a:off x="405456" y="5229200"/>
            <a:ext cx="77669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  <a:t>Baix </a:t>
            </a:r>
            <a:r>
              <a:rPr lang="ca-ES" dirty="0">
                <a:solidFill>
                  <a:srgbClr val="C71D44"/>
                </a:solidFill>
                <a:latin typeface="Calibri"/>
                <a:cs typeface="Calibri"/>
              </a:rPr>
              <a:t>grau de coneixement de l’Agenda 2030 entre el sector </a:t>
            </a:r>
            <a: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  <a:t>empresarial. Però alhora un percentatge significatiu d’empreses que ja estan prenent mesures per al desenvolupament sostenible, especialment a l’hostaleria </a:t>
            </a:r>
            <a:endParaRPr lang="ca-ES" dirty="0">
              <a:solidFill>
                <a:srgbClr val="C71D44"/>
              </a:solidFill>
              <a:latin typeface="Calibri"/>
              <a:cs typeface="Calibri"/>
            </a:endParaRPr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593848" y="5013176"/>
            <a:ext cx="7380000" cy="14288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upo 28"/>
          <p:cNvGrpSpPr/>
          <p:nvPr/>
        </p:nvGrpSpPr>
        <p:grpSpPr>
          <a:xfrm>
            <a:off x="1411445" y="2494057"/>
            <a:ext cx="6042330" cy="430887"/>
            <a:chOff x="1411445" y="2494057"/>
            <a:chExt cx="6042330" cy="430887"/>
          </a:xfrm>
        </p:grpSpPr>
        <p:sp>
          <p:nvSpPr>
            <p:cNvPr id="18" name="Rectángulo 17"/>
            <p:cNvSpPr/>
            <p:nvPr/>
          </p:nvSpPr>
          <p:spPr>
            <a:xfrm>
              <a:off x="3854649" y="2586200"/>
              <a:ext cx="3042000" cy="25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5015609" y="2588220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84,7</a:t>
              </a:r>
              <a:endParaRPr lang="ca-E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1411445" y="2494057"/>
              <a:ext cx="248797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a-ES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Manca </a:t>
              </a:r>
              <a:r>
                <a:rPr lang="ca-E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d'informació sobre els </a:t>
              </a:r>
              <a:r>
                <a:rPr lang="ca-ES" sz="105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ODS</a:t>
              </a:r>
              <a:r>
                <a:rPr lang="ca-E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 i sobre com els poden assolir les </a:t>
              </a:r>
              <a:r>
                <a:rPr lang="ca-ES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empreses</a:t>
              </a:r>
              <a:endParaRPr lang="ca-ES" sz="10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6896649" y="2586200"/>
              <a:ext cx="540000" cy="252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7417775" y="2586200"/>
              <a:ext cx="36000" cy="252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6896649" y="2588220"/>
              <a:ext cx="5265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14,3</a:t>
              </a:r>
              <a:endParaRPr lang="ca-E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1627469" y="3502169"/>
            <a:ext cx="5826306" cy="430887"/>
            <a:chOff x="1627469" y="3502169"/>
            <a:chExt cx="5826306" cy="430887"/>
          </a:xfrm>
        </p:grpSpPr>
        <p:sp>
          <p:nvSpPr>
            <p:cNvPr id="23" name="Rectángulo 22"/>
            <p:cNvSpPr/>
            <p:nvPr/>
          </p:nvSpPr>
          <p:spPr>
            <a:xfrm>
              <a:off x="3851781" y="3591612"/>
              <a:ext cx="1494000" cy="25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6" name="CuadroTexto 2"/>
            <p:cNvSpPr txBox="1"/>
            <p:nvPr/>
          </p:nvSpPr>
          <p:spPr>
            <a:xfrm>
              <a:off x="4238741" y="3598416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41,3</a:t>
              </a:r>
              <a:endParaRPr lang="ca-E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1627469" y="3502169"/>
              <a:ext cx="227194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a-ES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Introducció </a:t>
              </a:r>
              <a:r>
                <a:rPr lang="ca-E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de canvis en el model de negoci per donar resposta als </a:t>
              </a:r>
              <a:r>
                <a:rPr lang="ca-ES" sz="105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ODS</a:t>
              </a:r>
              <a:endParaRPr lang="ca-ES" sz="10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5344299" y="3593550"/>
              <a:ext cx="1944000" cy="252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7280975" y="3593126"/>
              <a:ext cx="172800" cy="252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51" name="CuadroTexto 2"/>
            <p:cNvSpPr txBox="1"/>
            <p:nvPr/>
          </p:nvSpPr>
          <p:spPr>
            <a:xfrm>
              <a:off x="5985132" y="3598416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53,7</a:t>
              </a:r>
              <a:endParaRPr lang="ca-E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1123413" y="4006225"/>
            <a:ext cx="6330362" cy="430887"/>
            <a:chOff x="1123413" y="4006225"/>
            <a:chExt cx="6330362" cy="430887"/>
          </a:xfrm>
        </p:grpSpPr>
        <p:sp>
          <p:nvSpPr>
            <p:cNvPr id="24" name="Rectángulo 23"/>
            <p:cNvSpPr/>
            <p:nvPr/>
          </p:nvSpPr>
          <p:spPr>
            <a:xfrm>
              <a:off x="3845249" y="4095668"/>
              <a:ext cx="1440000" cy="25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4205209" y="4102920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40,7</a:t>
              </a:r>
              <a:endParaRPr lang="ca-E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1123413" y="4006225"/>
              <a:ext cx="27760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a-ES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Tinença </a:t>
              </a:r>
              <a:r>
                <a:rPr lang="ca-E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d'un pla de responsabilitat social corporativa a on es puguin alinear els </a:t>
              </a:r>
              <a:r>
                <a:rPr lang="ca-ES" sz="105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ODS</a:t>
              </a:r>
              <a:endParaRPr lang="ca-ES" sz="10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5285137" y="4095631"/>
              <a:ext cx="2034000" cy="252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7316975" y="4095207"/>
              <a:ext cx="136800" cy="252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54" name="CuadroTexto 2"/>
            <p:cNvSpPr txBox="1"/>
            <p:nvPr/>
          </p:nvSpPr>
          <p:spPr>
            <a:xfrm>
              <a:off x="5942097" y="4100497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55,7</a:t>
              </a:r>
              <a:endParaRPr lang="ca-E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907389" y="2996952"/>
            <a:ext cx="6546386" cy="430887"/>
            <a:chOff x="907389" y="4510281"/>
            <a:chExt cx="6546386" cy="430887"/>
          </a:xfrm>
        </p:grpSpPr>
        <p:sp>
          <p:nvSpPr>
            <p:cNvPr id="25" name="Rectángulo 24"/>
            <p:cNvSpPr/>
            <p:nvPr/>
          </p:nvSpPr>
          <p:spPr>
            <a:xfrm>
              <a:off x="3848457" y="4599724"/>
              <a:ext cx="1404000" cy="25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600"/>
            </a:p>
          </p:txBody>
        </p:sp>
        <p:sp>
          <p:nvSpPr>
            <p:cNvPr id="27" name="CuadroTexto 2"/>
            <p:cNvSpPr txBox="1"/>
            <p:nvPr/>
          </p:nvSpPr>
          <p:spPr>
            <a:xfrm>
              <a:off x="4190417" y="4601459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39,5</a:t>
              </a:r>
              <a:endParaRPr lang="ca-E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907389" y="4510281"/>
              <a:ext cx="299202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a-ES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Coneixement </a:t>
              </a:r>
              <a:r>
                <a:rPr lang="ca-E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dels Objectius de Desenvolupament Sostenible (</a:t>
              </a:r>
              <a:r>
                <a:rPr lang="ca-ES" sz="105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ODS</a:t>
              </a:r>
              <a:r>
                <a:rPr lang="ca-E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) de l'Agenda </a:t>
              </a:r>
              <a:r>
                <a:rPr lang="ca-ES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2030</a:t>
              </a:r>
              <a:endParaRPr lang="ca-ES" sz="10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ángulo 54"/>
            <p:cNvSpPr/>
            <p:nvPr/>
          </p:nvSpPr>
          <p:spPr>
            <a:xfrm>
              <a:off x="5252457" y="4602369"/>
              <a:ext cx="2196000" cy="252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56" name="Rectángulo 55"/>
            <p:cNvSpPr/>
            <p:nvPr/>
          </p:nvSpPr>
          <p:spPr>
            <a:xfrm>
              <a:off x="7417775" y="4602369"/>
              <a:ext cx="36000" cy="252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57" name="CuadroTexto 2"/>
            <p:cNvSpPr txBox="1"/>
            <p:nvPr/>
          </p:nvSpPr>
          <p:spPr>
            <a:xfrm>
              <a:off x="5990417" y="4601459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59,5</a:t>
              </a:r>
              <a:endParaRPr lang="ca-E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907389" y="1755446"/>
            <a:ext cx="6688947" cy="665442"/>
            <a:chOff x="907389" y="1755446"/>
            <a:chExt cx="6688947" cy="665442"/>
          </a:xfrm>
        </p:grpSpPr>
        <p:sp>
          <p:nvSpPr>
            <p:cNvPr id="2" name="Rectángulo 1"/>
            <p:cNvSpPr/>
            <p:nvPr/>
          </p:nvSpPr>
          <p:spPr>
            <a:xfrm>
              <a:off x="3859717" y="2079444"/>
              <a:ext cx="3456000" cy="25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5324451" y="2079360"/>
              <a:ext cx="5265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96,4</a:t>
              </a:r>
              <a:endParaRPr lang="ca-E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907389" y="1990001"/>
              <a:ext cx="299202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a-ES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Les </a:t>
              </a:r>
              <a:r>
                <a:rPr lang="ca-E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empreses han d'ajudar al desenvolupament sostenible de la societat i el </a:t>
              </a:r>
              <a:r>
                <a:rPr lang="ca-ES" sz="105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planeta</a:t>
              </a:r>
              <a:endParaRPr lang="ca-ES" sz="10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7316125" y="2079444"/>
              <a:ext cx="108000" cy="252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7424125" y="2079444"/>
              <a:ext cx="36000" cy="252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7069803" y="2079360"/>
              <a:ext cx="5265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2,5</a:t>
              </a:r>
              <a:endParaRPr lang="ca-E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0617" y="1755446"/>
              <a:ext cx="1570144" cy="223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9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3053" y="188640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1900" b="1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MEMÒRIA ECONÒMICA DE CATALUNYA </a:t>
            </a:r>
            <a:endParaRPr kumimoji="0" lang="es-ES" sz="19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03647" y="726320"/>
            <a:ext cx="7345759" cy="612018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AutoNum type="arabicPeriod"/>
              <a:tabLst/>
              <a:defRPr/>
            </a:pPr>
            <a:r>
              <a:rPr lang="ca-ES" sz="1400" b="1" kern="0" dirty="0" smtClean="0">
                <a:solidFill>
                  <a:srgbClr val="CE103D"/>
                </a:solidFill>
                <a:latin typeface="Calibri"/>
                <a:ea typeface="+mj-ea"/>
                <a:cs typeface="Calibri"/>
              </a:rPr>
              <a:t>MARC EXTERIOR </a:t>
            </a:r>
          </a:p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AutoNum type="arabicPeriod"/>
              <a:tabLst/>
              <a:defRPr/>
            </a:pPr>
            <a:r>
              <a:rPr lang="ca-ES" sz="1400" b="1" kern="0" dirty="0" smtClean="0">
                <a:solidFill>
                  <a:srgbClr val="CE103D"/>
                </a:solidFill>
                <a:latin typeface="Calibri"/>
                <a:ea typeface="+mj-ea"/>
                <a:cs typeface="Calibri"/>
              </a:rPr>
              <a:t>ECONOMIA CATALANA</a:t>
            </a:r>
          </a:p>
          <a:p>
            <a:pPr marL="895350" lvl="2" indent="-177800" algn="l" eaLnBrk="0" hangingPunct="0">
              <a:spcBef>
                <a:spcPts val="0"/>
              </a:spcBef>
              <a:spcAft>
                <a:spcPts val="0"/>
              </a:spcAft>
              <a:buClr>
                <a:srgbClr val="CE103D"/>
              </a:buClr>
              <a:buFont typeface="Arial"/>
              <a:buChar char="•"/>
              <a:defRPr/>
            </a:pPr>
            <a:r>
              <a:rPr lang="ca-ES" sz="1400" kern="0" dirty="0" smtClean="0">
                <a:latin typeface="Calibri"/>
                <a:ea typeface="+mj-ea"/>
                <a:cs typeface="Calibri"/>
              </a:rPr>
              <a:t>Població</a:t>
            </a:r>
          </a:p>
          <a:p>
            <a:pPr marL="895350" lvl="2" indent="-177800" algn="l" eaLnBrk="0" hangingPunct="0">
              <a:spcBef>
                <a:spcPts val="0"/>
              </a:spcBef>
              <a:spcAft>
                <a:spcPts val="0"/>
              </a:spcAft>
              <a:buClr>
                <a:srgbClr val="CE103D"/>
              </a:buClr>
              <a:buFont typeface="Arial"/>
              <a:buChar char="•"/>
              <a:defRPr/>
            </a:pPr>
            <a:r>
              <a:rPr lang="ca-ES" sz="1400" kern="0" dirty="0" smtClean="0">
                <a:latin typeface="Calibri"/>
                <a:ea typeface="+mj-ea"/>
                <a:cs typeface="Calibri"/>
              </a:rPr>
              <a:t>Activitat econòmica</a:t>
            </a:r>
          </a:p>
          <a:p>
            <a:pPr marL="895350" lvl="2" indent="-177800" algn="l" eaLnBrk="0" hangingPunct="0">
              <a:spcBef>
                <a:spcPts val="0"/>
              </a:spcBef>
              <a:spcAft>
                <a:spcPts val="0"/>
              </a:spcAft>
              <a:buClr>
                <a:srgbClr val="CE103D"/>
              </a:buClr>
              <a:buFont typeface="Arial"/>
              <a:buChar char="•"/>
              <a:defRPr/>
            </a:pPr>
            <a:r>
              <a:rPr lang="ca-ES" sz="1400" kern="0" dirty="0" smtClean="0">
                <a:latin typeface="Calibri"/>
                <a:ea typeface="+mj-ea"/>
                <a:cs typeface="Calibri"/>
              </a:rPr>
              <a:t>Sector exterior</a:t>
            </a:r>
          </a:p>
          <a:p>
            <a:pPr marL="895350" lvl="2" indent="-177800" algn="l" eaLnBrk="0" hangingPunct="0">
              <a:spcBef>
                <a:spcPts val="0"/>
              </a:spcBef>
              <a:spcAft>
                <a:spcPts val="0"/>
              </a:spcAft>
              <a:buClr>
                <a:srgbClr val="CE103D"/>
              </a:buClr>
              <a:buFont typeface="Arial"/>
              <a:buChar char="•"/>
              <a:defRPr/>
            </a:pPr>
            <a:r>
              <a:rPr lang="ca-ES" sz="1400" kern="0" dirty="0" smtClean="0">
                <a:latin typeface="Calibri"/>
                <a:ea typeface="+mj-ea"/>
                <a:cs typeface="Calibri"/>
              </a:rPr>
              <a:t>Mercat de treball</a:t>
            </a:r>
          </a:p>
          <a:p>
            <a:pPr marL="895350" lvl="2" indent="-177800" algn="l" eaLnBrk="0" hangingPunct="0">
              <a:spcBef>
                <a:spcPts val="0"/>
              </a:spcBef>
              <a:spcAft>
                <a:spcPts val="0"/>
              </a:spcAft>
              <a:buClr>
                <a:srgbClr val="CE103D"/>
              </a:buClr>
              <a:buFont typeface="Arial"/>
              <a:buChar char="•"/>
              <a:defRPr/>
            </a:pPr>
            <a:r>
              <a:rPr lang="ca-ES" sz="1400" kern="0" dirty="0" smtClean="0">
                <a:latin typeface="Calibri"/>
                <a:ea typeface="+mj-ea"/>
                <a:cs typeface="Calibri"/>
              </a:rPr>
              <a:t>Preus i salaris</a:t>
            </a:r>
          </a:p>
          <a:p>
            <a:pPr marL="895350" lvl="2" indent="-177800" algn="l" eaLnBrk="0" hangingPunct="0">
              <a:spcBef>
                <a:spcPts val="0"/>
              </a:spcBef>
              <a:spcAft>
                <a:spcPts val="0"/>
              </a:spcAft>
              <a:buClr>
                <a:srgbClr val="CE103D"/>
              </a:buClr>
              <a:buFont typeface="Arial"/>
              <a:buChar char="•"/>
              <a:defRPr/>
            </a:pPr>
            <a:r>
              <a:rPr lang="ca-ES" sz="1400" kern="0" dirty="0" smtClean="0">
                <a:latin typeface="Calibri"/>
                <a:ea typeface="+mj-ea"/>
                <a:cs typeface="Calibri"/>
              </a:rPr>
              <a:t>Sector públic </a:t>
            </a:r>
          </a:p>
          <a:p>
            <a:pPr marL="895350" lvl="2" indent="-177800" algn="l" eaLnBrk="0" hangingPunct="0">
              <a:spcBef>
                <a:spcPts val="0"/>
              </a:spcBef>
              <a:spcAft>
                <a:spcPts val="0"/>
              </a:spcAft>
              <a:buClr>
                <a:srgbClr val="CE103D"/>
              </a:buClr>
              <a:buFont typeface="Arial"/>
              <a:buChar char="•"/>
              <a:defRPr/>
            </a:pPr>
            <a:endParaRPr lang="ca-ES" sz="1400" b="1" kern="0" dirty="0" smtClean="0">
              <a:latin typeface="Calibri"/>
              <a:ea typeface="+mj-ea"/>
              <a:cs typeface="Calibri"/>
            </a:endParaRPr>
          </a:p>
          <a:p>
            <a:pPr marL="342900" indent="-342900" algn="l" eaLnBrk="0" hangingPunc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Tx/>
              <a:buAutoNum type="arabicPeriod"/>
              <a:defRPr/>
            </a:pPr>
            <a:r>
              <a:rPr lang="ca-ES" sz="1400" b="1" kern="0" dirty="0">
                <a:solidFill>
                  <a:srgbClr val="CE103D"/>
                </a:solidFill>
                <a:latin typeface="Calibri"/>
                <a:ea typeface="+mj-ea"/>
                <a:cs typeface="Calibri"/>
              </a:rPr>
              <a:t>EMPRESA </a:t>
            </a:r>
            <a:r>
              <a:rPr lang="ca-ES" sz="1400" b="1" kern="0" dirty="0" smtClean="0">
                <a:solidFill>
                  <a:srgbClr val="CE103D"/>
                </a:solidFill>
                <a:latin typeface="Calibri"/>
                <a:ea typeface="+mj-ea"/>
                <a:cs typeface="Calibri"/>
              </a:rPr>
              <a:t>CATALANA</a:t>
            </a:r>
          </a:p>
          <a:p>
            <a:pPr marL="895350" lvl="2" indent="-177800" algn="l" eaLnBrk="0" hangingPunct="0">
              <a:spcBef>
                <a:spcPts val="0"/>
              </a:spcBef>
              <a:spcAft>
                <a:spcPts val="0"/>
              </a:spcAft>
              <a:buClr>
                <a:srgbClr val="CE103D"/>
              </a:buClr>
              <a:buFont typeface="Arial"/>
              <a:buChar char="•"/>
              <a:defRPr/>
            </a:pPr>
            <a:r>
              <a:rPr lang="ca-ES" sz="1400" kern="0" dirty="0" smtClean="0">
                <a:latin typeface="Calibri"/>
                <a:cs typeface="Calibri"/>
              </a:rPr>
              <a:t>Anàlisi economicofinancer </a:t>
            </a:r>
          </a:p>
          <a:p>
            <a:pPr marL="895350" lvl="2" indent="-177800" algn="l" eaLnBrk="0" hangingPunct="0">
              <a:spcBef>
                <a:spcPts val="0"/>
              </a:spcBef>
              <a:spcAft>
                <a:spcPts val="0"/>
              </a:spcAft>
              <a:buClr>
                <a:srgbClr val="CE103D"/>
              </a:buClr>
              <a:buFont typeface="Arial"/>
              <a:buChar char="•"/>
              <a:defRPr/>
            </a:pPr>
            <a:r>
              <a:rPr lang="ca-ES" sz="1400" kern="0" dirty="0" smtClean="0">
                <a:latin typeface="Calibri"/>
                <a:cs typeface="Calibri"/>
              </a:rPr>
              <a:t>Anàlisi per sectors, dimensió i comparació amb la resta d’Espanya</a:t>
            </a:r>
          </a:p>
          <a:p>
            <a:pPr marL="717550" lvl="2" algn="l" eaLnBrk="0" hangingPunct="0">
              <a:spcBef>
                <a:spcPts val="0"/>
              </a:spcBef>
              <a:spcAft>
                <a:spcPts val="0"/>
              </a:spcAft>
              <a:buClr>
                <a:srgbClr val="CE103D"/>
              </a:buClr>
              <a:defRPr/>
            </a:pPr>
            <a:endParaRPr lang="ca-ES" sz="1400" b="1" kern="0" dirty="0">
              <a:latin typeface="Calibri"/>
              <a:cs typeface="Calibri"/>
            </a:endParaRPr>
          </a:p>
          <a:p>
            <a:pPr marL="342900" indent="-342900" algn="l" eaLnBrk="0" hangingPunc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Tx/>
              <a:buAutoNum type="arabicPeriod"/>
              <a:defRPr/>
            </a:pPr>
            <a:r>
              <a:rPr lang="ca-ES" sz="1400" b="1" kern="0" dirty="0" smtClean="0">
                <a:solidFill>
                  <a:srgbClr val="CE103D"/>
                </a:solidFill>
                <a:latin typeface="Calibri"/>
                <a:ea typeface="+mj-ea"/>
                <a:cs typeface="Calibri"/>
              </a:rPr>
              <a:t>ANÀLISI TERRITORIAL </a:t>
            </a:r>
          </a:p>
          <a:p>
            <a:pPr marL="895350" lvl="2" indent="-177800" algn="l" eaLnBrk="0" hangingPunct="0">
              <a:spcBef>
                <a:spcPts val="0"/>
              </a:spcBef>
              <a:spcAft>
                <a:spcPts val="0"/>
              </a:spcAft>
              <a:buClr>
                <a:srgbClr val="CE103D"/>
              </a:buClr>
              <a:buFont typeface="Arial"/>
              <a:buChar char="•"/>
              <a:defRPr/>
            </a:pPr>
            <a:r>
              <a:rPr lang="ca-ES" sz="1400" kern="0" dirty="0" smtClean="0">
                <a:latin typeface="Calibri"/>
                <a:cs typeface="Calibri"/>
              </a:rPr>
              <a:t>Barcelona i comarques</a:t>
            </a:r>
            <a:endParaRPr lang="ca-ES" sz="1400" kern="0" dirty="0">
              <a:latin typeface="Calibri"/>
              <a:cs typeface="Calibri"/>
            </a:endParaRPr>
          </a:p>
          <a:p>
            <a:pPr marL="895350" lvl="2" indent="-177800" algn="l" eaLnBrk="0" hangingPunct="0">
              <a:spcBef>
                <a:spcPts val="0"/>
              </a:spcBef>
              <a:spcAft>
                <a:spcPts val="0"/>
              </a:spcAft>
              <a:buClr>
                <a:srgbClr val="CE103D"/>
              </a:buClr>
              <a:buFont typeface="Arial"/>
              <a:buChar char="•"/>
              <a:defRPr/>
            </a:pPr>
            <a:r>
              <a:rPr lang="ca-ES" sz="1400" kern="0" dirty="0" smtClean="0">
                <a:latin typeface="Calibri"/>
                <a:cs typeface="Calibri"/>
              </a:rPr>
              <a:t>Girona i comarques </a:t>
            </a:r>
            <a:endParaRPr lang="ca-ES" sz="1400" kern="0" dirty="0">
              <a:latin typeface="Calibri"/>
              <a:cs typeface="Calibri"/>
            </a:endParaRPr>
          </a:p>
          <a:p>
            <a:pPr marL="895350" lvl="2" indent="-177800" algn="l" eaLnBrk="0" hangingPunct="0">
              <a:spcBef>
                <a:spcPts val="0"/>
              </a:spcBef>
              <a:spcAft>
                <a:spcPts val="0"/>
              </a:spcAft>
              <a:buClr>
                <a:srgbClr val="CE103D"/>
              </a:buClr>
              <a:buFont typeface="Arial"/>
              <a:buChar char="•"/>
              <a:defRPr/>
            </a:pPr>
            <a:r>
              <a:rPr lang="ca-ES" sz="1400" kern="0" dirty="0" smtClean="0">
                <a:latin typeface="Calibri"/>
                <a:cs typeface="Calibri"/>
              </a:rPr>
              <a:t>Lleida i comarques </a:t>
            </a:r>
            <a:endParaRPr lang="ca-ES" sz="1400" kern="0" dirty="0">
              <a:latin typeface="Calibri"/>
              <a:cs typeface="Calibri"/>
            </a:endParaRPr>
          </a:p>
          <a:p>
            <a:pPr marL="895350" lvl="2" indent="-177800" algn="l" eaLnBrk="0" hangingPunct="0">
              <a:spcBef>
                <a:spcPts val="0"/>
              </a:spcBef>
              <a:spcAft>
                <a:spcPts val="0"/>
              </a:spcAft>
              <a:buClr>
                <a:srgbClr val="CE103D"/>
              </a:buClr>
              <a:buFont typeface="Arial"/>
              <a:buChar char="•"/>
              <a:defRPr/>
            </a:pPr>
            <a:r>
              <a:rPr lang="ca-ES" sz="1400" kern="0" dirty="0" smtClean="0">
                <a:latin typeface="Calibri"/>
                <a:cs typeface="Calibri"/>
              </a:rPr>
              <a:t>Tarragona i comarques</a:t>
            </a:r>
          </a:p>
          <a:p>
            <a:pPr marL="895350" lvl="2" indent="-177800" algn="l" eaLnBrk="0" hangingPunct="0">
              <a:spcBef>
                <a:spcPts val="0"/>
              </a:spcBef>
              <a:spcAft>
                <a:spcPts val="0"/>
              </a:spcAft>
              <a:buClr>
                <a:srgbClr val="CE103D"/>
              </a:buClr>
              <a:buFont typeface="Arial"/>
              <a:buChar char="•"/>
              <a:defRPr/>
            </a:pPr>
            <a:endParaRPr lang="ca-ES" sz="1400" b="1" kern="0" dirty="0" smtClean="0">
              <a:solidFill>
                <a:srgbClr val="CE103D"/>
              </a:solidFill>
              <a:latin typeface="Calibri"/>
              <a:ea typeface="+mj-ea"/>
              <a:cs typeface="Calibri"/>
            </a:endParaRPr>
          </a:p>
          <a:p>
            <a:pPr marL="342900" indent="-342900" algn="l" eaLnBrk="0" hangingPunc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Tx/>
              <a:buAutoNum type="arabicPeriod"/>
              <a:defRPr/>
            </a:pPr>
            <a:r>
              <a:rPr lang="ca-ES" sz="1400" b="1" kern="0" dirty="0" smtClean="0">
                <a:solidFill>
                  <a:srgbClr val="CE103D"/>
                </a:solidFill>
                <a:latin typeface="Calibri"/>
                <a:ea typeface="+mj-ea"/>
                <a:cs typeface="Calibri"/>
              </a:rPr>
              <a:t>MONOGRÀFIC. </a:t>
            </a:r>
            <a:r>
              <a:rPr lang="ca-ES" sz="1400" b="1" kern="0" dirty="0">
                <a:latin typeface="Calibri"/>
                <a:ea typeface="+mj-ea"/>
                <a:cs typeface="Calibri"/>
              </a:rPr>
              <a:t>L’Agenda 2030 i els Objectius de Desenvolupament Sostenible (ODS) </a:t>
            </a:r>
          </a:p>
          <a:p>
            <a:pPr marL="342900" indent="-342900" algn="l" eaLnBrk="0" hangingPunc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Tx/>
              <a:buAutoNum type="arabicPeriod"/>
              <a:defRPr/>
            </a:pPr>
            <a:r>
              <a:rPr lang="es-ES" sz="1400" b="1" kern="0" dirty="0" smtClean="0">
                <a:solidFill>
                  <a:srgbClr val="CE103D"/>
                </a:solidFill>
                <a:latin typeface="Calibri"/>
                <a:ea typeface="+mj-ea"/>
                <a:cs typeface="Calibri"/>
              </a:rPr>
              <a:t>CRONOLOGIA</a:t>
            </a:r>
          </a:p>
          <a:p>
            <a:pPr marL="342900" indent="-342900" algn="l" eaLnBrk="0" hangingPunct="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Tx/>
              <a:buAutoNum type="arabicPeriod"/>
              <a:defRPr/>
            </a:pPr>
            <a:r>
              <a:rPr lang="es-ES" sz="1400" b="1" kern="0" dirty="0" smtClean="0">
                <a:solidFill>
                  <a:srgbClr val="CE103D"/>
                </a:solidFill>
                <a:latin typeface="Calibri"/>
                <a:ea typeface="+mj-ea"/>
                <a:cs typeface="Calibri"/>
              </a:rPr>
              <a:t>CATALUNYA ESTADÍSTICA</a:t>
            </a:r>
            <a:endParaRPr lang="ca-ES" sz="1400" b="1" kern="0" dirty="0" smtClean="0">
              <a:solidFill>
                <a:srgbClr val="CE103D"/>
              </a:solidFill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05456" y="1148605"/>
            <a:ext cx="8487024" cy="59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 smtClean="0">
                <a:latin typeface="Calibri"/>
                <a:cs typeface="Calibri"/>
              </a:rPr>
              <a:t>Empreses compromeses amb diferents fites dels Objectius de Desenvolupament Sostenible (ODS)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100" dirty="0" smtClean="0">
                <a:latin typeface="Calibri"/>
                <a:cs typeface="Calibri"/>
              </a:rPr>
              <a:t>(percentatge d’empreses). Font: Enquesta de Clima Empresarial de Catalunya - I trimestre del 2019 - </a:t>
            </a:r>
            <a:r>
              <a:rPr lang="ca-ES" altLang="ca-ES" sz="1100" dirty="0" err="1" smtClean="0">
                <a:latin typeface="Calibri"/>
                <a:cs typeface="Calibri"/>
              </a:rPr>
              <a:t>Idescat</a:t>
            </a:r>
            <a:r>
              <a:rPr lang="ca-ES" altLang="ca-ES" sz="1100" dirty="0" smtClean="0">
                <a:latin typeface="Calibri"/>
                <a:cs typeface="Calibri"/>
              </a:rPr>
              <a:t> i </a:t>
            </a:r>
            <a:r>
              <a:rPr lang="es-ES" altLang="ca-ES" sz="1100" dirty="0" smtClean="0">
                <a:latin typeface="Calibri"/>
                <a:cs typeface="Calibri"/>
              </a:rPr>
              <a:t>Cambra de Barcelona</a:t>
            </a:r>
            <a:endParaRPr lang="es-ES" sz="11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ca-ES" altLang="ca-ES" sz="1400" dirty="0">
              <a:latin typeface="Calibri"/>
              <a:cs typeface="Calibri"/>
            </a:endParaRPr>
          </a:p>
        </p:txBody>
      </p:sp>
      <p:sp>
        <p:nvSpPr>
          <p:cNvPr id="15" name="27 CuadroTexto"/>
          <p:cNvSpPr txBox="1">
            <a:spLocks noChangeArrowheads="1"/>
          </p:cNvSpPr>
          <p:nvPr/>
        </p:nvSpPr>
        <p:spPr bwMode="auto">
          <a:xfrm>
            <a:off x="251520" y="5445224"/>
            <a:ext cx="84969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ca-ES" dirty="0" smtClean="0">
                <a:solidFill>
                  <a:srgbClr val="C71D44"/>
                </a:solidFill>
                <a:latin typeface="Calibri"/>
                <a:cs typeface="Calibri"/>
              </a:rPr>
              <a:t>El grau de compromís de les empreses amb fites referides al Planeta (consum i producció responsable) és superior a les que fan referència a la Prosperitat (inversió socialment responsable). Amb les fites que afecten a les Persones hi ha un elevat compromís amb les que tenen a veure amb la salut dels treballadors, la integració de la diversitat o la formació continuada.</a:t>
            </a:r>
            <a:endParaRPr lang="ca-ES" dirty="0">
              <a:solidFill>
                <a:srgbClr val="C71D44"/>
              </a:solidFill>
              <a:latin typeface="Calibri"/>
              <a:cs typeface="Calibri"/>
            </a:endParaRPr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640935" y="5373216"/>
            <a:ext cx="7380000" cy="14288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745765443"/>
              </p:ext>
            </p:extLst>
          </p:nvPr>
        </p:nvGraphicFramePr>
        <p:xfrm>
          <a:off x="1187624" y="1547482"/>
          <a:ext cx="7776864" cy="418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405456" y="3244099"/>
            <a:ext cx="11422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1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PERSONES</a:t>
            </a:r>
            <a:endParaRPr lang="ca-ES" sz="1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41110" y="4501986"/>
            <a:ext cx="10065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1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PROSPERITAT I INNOVACIÓ</a:t>
            </a:r>
            <a:endParaRPr lang="ca-ES" sz="1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405456" y="1923121"/>
            <a:ext cx="11422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1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PLANETA</a:t>
            </a:r>
            <a:endParaRPr lang="ca-ES" sz="1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Conector recto 39"/>
          <p:cNvCxnSpPr/>
          <p:nvPr/>
        </p:nvCxnSpPr>
        <p:spPr>
          <a:xfrm>
            <a:off x="1547664" y="2564904"/>
            <a:ext cx="0" cy="1620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1547664" y="4411429"/>
            <a:ext cx="0" cy="612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1547664" y="1801926"/>
            <a:ext cx="0" cy="504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07504" y="202630"/>
            <a:ext cx="830160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ca-ES" sz="16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Assolir un creixement sostenible l’any 2030 </a:t>
            </a:r>
            <a:r>
              <a:rPr lang="ca-ES" sz="1600" b="1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(Agenda 2030)</a:t>
            </a:r>
            <a:endParaRPr lang="ca-ES" sz="1600" b="1" kern="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4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OBERTA_MEC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597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1520" y="260648"/>
            <a:ext cx="3687068" cy="48965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CuadroTexto"/>
          <p:cNvSpPr txBox="1"/>
          <p:nvPr/>
        </p:nvSpPr>
        <p:spPr>
          <a:xfrm>
            <a:off x="467544" y="2132856"/>
            <a:ext cx="8086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4400" dirty="0" err="1" smtClean="0">
                <a:latin typeface="Calibri"/>
                <a:cs typeface="Calibri"/>
              </a:rPr>
              <a:t>Gràcies</a:t>
            </a:r>
            <a:endParaRPr lang="es-ES" sz="4400" dirty="0" smtClean="0">
              <a:latin typeface="Calibri"/>
              <a:cs typeface="Calibri"/>
            </a:endParaRPr>
          </a:p>
          <a:p>
            <a:pPr algn="l"/>
            <a:endParaRPr lang="es-ES" sz="2600" dirty="0" smtClean="0">
              <a:latin typeface="Calibri"/>
              <a:cs typeface="Calibri"/>
            </a:endParaRPr>
          </a:p>
          <a:p>
            <a:pPr algn="l"/>
            <a:r>
              <a:rPr lang="es-ES" sz="2600" b="1" dirty="0" smtClean="0">
                <a:solidFill>
                  <a:srgbClr val="CE103D"/>
                </a:solidFill>
                <a:latin typeface="Calibri"/>
                <a:cs typeface="Calibri"/>
              </a:rPr>
              <a:t>#MEC19  </a:t>
            </a:r>
            <a:endParaRPr lang="ca-ES" sz="2600" b="1" dirty="0">
              <a:solidFill>
                <a:srgbClr val="CE103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2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1112" y="188640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1900" b="1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ARTICLES D’EXPERTS</a:t>
            </a:r>
            <a:endParaRPr kumimoji="0" lang="es-ES" sz="19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3424" y="908720"/>
            <a:ext cx="8784976" cy="5616624"/>
          </a:xfrm>
          <a:prstGeom prst="rect">
            <a:avLst/>
          </a:prstGeom>
        </p:spPr>
        <p:txBody>
          <a:bodyPr/>
          <a:lstStyle/>
          <a:p>
            <a:pPr marL="342900" lvl="0" indent="-342900" algn="l" eaLnBrk="0" hangingPunct="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s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“Transformar Catalunya, </a:t>
            </a:r>
            <a:r>
              <a:rPr lang="es-ES" sz="1500" kern="0" dirty="0" err="1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millorar</a:t>
            </a:r>
            <a:r>
              <a:rPr lang="es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 el </a:t>
            </a:r>
            <a:r>
              <a:rPr lang="es-ES" sz="1500" kern="0" dirty="0" err="1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món</a:t>
            </a:r>
            <a:r>
              <a:rPr lang="es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”: el </a:t>
            </a:r>
            <a:r>
              <a:rPr lang="es-ES" sz="1500" kern="0" dirty="0" err="1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procés</a:t>
            </a:r>
            <a:r>
              <a:rPr lang="es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 de </a:t>
            </a:r>
            <a:r>
              <a:rPr lang="es-ES" sz="1500" kern="0" dirty="0" err="1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localització</a:t>
            </a:r>
            <a:r>
              <a:rPr lang="es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s-ES" sz="1500" kern="0" dirty="0" err="1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dels</a:t>
            </a:r>
            <a:r>
              <a:rPr lang="es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 ODS a </a:t>
            </a:r>
            <a:r>
              <a:rPr lang="es-ES" sz="1500" kern="0" dirty="0" err="1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l’àmbit</a:t>
            </a:r>
            <a:r>
              <a:rPr lang="es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s-ES" sz="1500" kern="0" dirty="0" err="1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català</a:t>
            </a:r>
            <a:r>
              <a:rPr lang="es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ca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ca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</a:br>
            <a:r>
              <a:rPr lang="ca-ES" sz="1500" b="1" kern="0" dirty="0" smtClean="0">
                <a:latin typeface="Calibri"/>
                <a:ea typeface="+mj-ea"/>
                <a:cs typeface="Calibri"/>
              </a:rPr>
              <a:t>Arnau Queralt</a:t>
            </a:r>
            <a:r>
              <a:rPr lang="ca-ES" sz="1500" kern="0" dirty="0" smtClean="0">
                <a:latin typeface="Calibri"/>
                <a:ea typeface="+mj-ea"/>
                <a:cs typeface="Calibri"/>
              </a:rPr>
              <a:t>, </a:t>
            </a:r>
            <a:r>
              <a:rPr lang="it-IT" sz="1500" kern="0" dirty="0" smtClean="0">
                <a:latin typeface="Calibri"/>
                <a:ea typeface="+mj-ea"/>
                <a:cs typeface="Calibri"/>
              </a:rPr>
              <a:t>Consell Assessor per al Desenvolupament Sostenible (CADS)</a:t>
            </a:r>
          </a:p>
          <a:p>
            <a:pPr marL="342900" lvl="0" indent="-342900" algn="l" eaLnBrk="0" hangingPunct="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ca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Un futur sostenible per a les empreses                                                                                                                         </a:t>
            </a:r>
            <a:r>
              <a:rPr lang="ca-ES" sz="1500" b="1" kern="0" dirty="0" smtClean="0">
                <a:latin typeface="Calibri"/>
                <a:ea typeface="+mj-ea"/>
                <a:cs typeface="Calibri"/>
              </a:rPr>
              <a:t>Cristina Gallach</a:t>
            </a:r>
            <a:r>
              <a:rPr lang="ca-ES" sz="1500" kern="0" dirty="0" smtClean="0">
                <a:latin typeface="Calibri"/>
                <a:ea typeface="+mj-ea"/>
                <a:cs typeface="Calibri"/>
              </a:rPr>
              <a:t>, </a:t>
            </a:r>
            <a:r>
              <a:rPr lang="it-IT" sz="1500" kern="0" dirty="0" smtClean="0">
                <a:latin typeface="Calibri"/>
                <a:ea typeface="+mj-ea"/>
                <a:cs typeface="Calibri"/>
              </a:rPr>
              <a:t>Alt Comissionat per a l’Agenda 2030</a:t>
            </a:r>
            <a:endParaRPr lang="ca-ES" sz="1500" kern="0" dirty="0" smtClean="0">
              <a:latin typeface="Calibri"/>
              <a:ea typeface="+mj-ea"/>
              <a:cs typeface="Calibri"/>
            </a:endParaRPr>
          </a:p>
          <a:p>
            <a:pPr marL="342900" lvl="0" indent="-342900" algn="l" eaLnBrk="0" hangingPunct="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ca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ODS: Fer més amb menys</a:t>
            </a:r>
            <a:br>
              <a:rPr lang="ca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</a:br>
            <a:r>
              <a:rPr lang="ca-ES" sz="1500" b="1" kern="0" dirty="0" smtClean="0">
                <a:latin typeface="Calibri"/>
                <a:ea typeface="+mj-ea"/>
                <a:cs typeface="Calibri"/>
              </a:rPr>
              <a:t>Àngel Pes</a:t>
            </a:r>
            <a:r>
              <a:rPr lang="ca-ES" sz="1500" kern="0" dirty="0" smtClean="0">
                <a:latin typeface="Calibri"/>
                <a:ea typeface="+mj-ea"/>
                <a:cs typeface="Calibri"/>
              </a:rPr>
              <a:t>, Observatori dels ODS i l’empresa espanyola</a:t>
            </a:r>
          </a:p>
          <a:p>
            <a:pPr marL="342900" lvl="0" indent="-342900" algn="l" eaLnBrk="0" hangingPunct="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it-IT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L’Agenda 2030 per al desenvolupament sostenible. Una fita d’abast planetari</a:t>
            </a:r>
            <a:r>
              <a:rPr lang="ca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ca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</a:br>
            <a:r>
              <a:rPr lang="ca-ES" sz="1500" b="1" kern="0" dirty="0" smtClean="0">
                <a:latin typeface="Calibri"/>
                <a:ea typeface="+mj-ea"/>
                <a:cs typeface="Calibri"/>
              </a:rPr>
              <a:t>Marta Subirà</a:t>
            </a:r>
            <a:r>
              <a:rPr lang="ca-ES" sz="1500" kern="0" dirty="0" smtClean="0">
                <a:latin typeface="Calibri"/>
                <a:ea typeface="+mj-ea"/>
                <a:cs typeface="Calibri"/>
              </a:rPr>
              <a:t>, Departament de Medi Ambient de la Generalitat de Catalunya</a:t>
            </a:r>
          </a:p>
          <a:p>
            <a:pPr marL="342900" lvl="0" indent="-342900" algn="l" eaLnBrk="0" hangingPunct="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es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La </a:t>
            </a:r>
            <a:r>
              <a:rPr lang="es-ES" sz="1500" kern="0" dirty="0" err="1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contribució</a:t>
            </a:r>
            <a:r>
              <a:rPr lang="es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 de les </a:t>
            </a:r>
            <a:r>
              <a:rPr lang="es-ES" sz="1500" kern="0" dirty="0" err="1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empreses</a:t>
            </a:r>
            <a:r>
              <a:rPr lang="es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s-ES" sz="1500" kern="0" dirty="0" err="1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espanyoles</a:t>
            </a:r>
            <a:r>
              <a:rPr lang="es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s-ES" sz="1500" kern="0" dirty="0" err="1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als</a:t>
            </a:r>
            <a:r>
              <a:rPr lang="es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 ODS</a:t>
            </a:r>
            <a:r>
              <a:rPr lang="ca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ca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</a:br>
            <a:r>
              <a:rPr lang="ca-ES" sz="1500" b="1" kern="0" dirty="0" smtClean="0">
                <a:latin typeface="Calibri"/>
                <a:ea typeface="+mj-ea"/>
                <a:cs typeface="Calibri"/>
              </a:rPr>
              <a:t>Àngel Castiñeira</a:t>
            </a:r>
            <a:r>
              <a:rPr lang="ca-ES" sz="1500" kern="0" dirty="0" smtClean="0">
                <a:latin typeface="Calibri"/>
                <a:ea typeface="+mj-ea"/>
                <a:cs typeface="Calibri"/>
              </a:rPr>
              <a:t>, ESADE </a:t>
            </a:r>
          </a:p>
          <a:p>
            <a:pPr marL="342900" lvl="0" indent="-342900" algn="l" eaLnBrk="0" hangingPunct="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ca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El compromís de les universitats catalanes amb l’Agenda 2030: projectes locals i globals                                 </a:t>
            </a:r>
            <a:r>
              <a:rPr lang="ca-ES" sz="1500" b="1" kern="0" dirty="0" smtClean="0">
                <a:latin typeface="Calibri"/>
                <a:ea typeface="+mj-ea"/>
                <a:cs typeface="Calibri"/>
              </a:rPr>
              <a:t>Josep M. Vilalta</a:t>
            </a:r>
            <a:r>
              <a:rPr lang="ca-ES" sz="1500" kern="0" dirty="0" smtClean="0">
                <a:latin typeface="Calibri"/>
                <a:ea typeface="+mj-ea"/>
                <a:cs typeface="Calibri"/>
              </a:rPr>
              <a:t>, Associació Catalana d’Universitats Públiques (ACUP) i </a:t>
            </a:r>
            <a:r>
              <a:rPr lang="ca-ES" sz="1500" kern="0" dirty="0" err="1" smtClean="0">
                <a:latin typeface="Calibri"/>
                <a:ea typeface="+mj-ea"/>
                <a:cs typeface="Calibri"/>
              </a:rPr>
              <a:t>GUNi</a:t>
            </a:r>
            <a:endParaRPr lang="ca-ES" sz="1500" kern="0" dirty="0" smtClean="0">
              <a:latin typeface="Calibri"/>
              <a:ea typeface="+mj-ea"/>
              <a:cs typeface="Calibri"/>
            </a:endParaRPr>
          </a:p>
          <a:p>
            <a:pPr marL="342900" lvl="0" indent="-342900" algn="l" eaLnBrk="0" hangingPunct="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r>
              <a:rPr lang="ca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Objectiu 8 de l’Agenda 2030: assolir un creixement sostingut, inclusiu i sostenible a Catalunya                           </a:t>
            </a:r>
            <a:r>
              <a:rPr lang="ca-ES" sz="1500" b="1" kern="0" dirty="0" smtClean="0">
                <a:latin typeface="Calibri"/>
                <a:ea typeface="+mj-ea"/>
                <a:cs typeface="Calibri"/>
              </a:rPr>
              <a:t>Joan Ramon Rovira</a:t>
            </a:r>
            <a:r>
              <a:rPr lang="ca-ES" sz="1500" kern="0" dirty="0" smtClean="0">
                <a:latin typeface="Calibri"/>
                <a:ea typeface="+mj-ea"/>
                <a:cs typeface="Calibri"/>
              </a:rPr>
              <a:t>, </a:t>
            </a:r>
            <a:r>
              <a:rPr lang="pt-BR" sz="1500" kern="0" dirty="0" smtClean="0">
                <a:latin typeface="Calibri"/>
                <a:ea typeface="+mj-ea"/>
                <a:cs typeface="Calibri"/>
              </a:rPr>
              <a:t>Cambra de Comerç de Barcelona</a:t>
            </a:r>
          </a:p>
          <a:p>
            <a:pPr marL="342900" indent="-342900" algn="l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150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Assolir la igualtat de gènere. Objectiu 5 de l’Agenda 2030                                                                                      </a:t>
            </a:r>
          </a:p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500" b="1" kern="0" dirty="0" smtClean="0">
                <a:latin typeface="Calibri"/>
                <a:cs typeface="Calibri"/>
              </a:rPr>
              <a:t>        Carme Poveda</a:t>
            </a:r>
            <a:r>
              <a:rPr lang="ca-ES" sz="1500" kern="0" dirty="0" smtClean="0">
                <a:latin typeface="Calibri"/>
                <a:cs typeface="Calibri"/>
              </a:rPr>
              <a:t>, </a:t>
            </a:r>
            <a:r>
              <a:rPr lang="pt-BR" sz="1500" kern="0" dirty="0" smtClean="0">
                <a:latin typeface="Calibri"/>
                <a:cs typeface="Calibri"/>
              </a:rPr>
              <a:t>Cambra de Comerç de Barcelona – Observatori Dona Empresa i Economia</a:t>
            </a:r>
          </a:p>
          <a:p>
            <a:pPr marL="342900" lvl="0" indent="-342900" algn="l" eaLnBrk="0" hangingPunct="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endParaRPr lang="pt-BR" sz="1200" kern="0" dirty="0" smtClean="0">
              <a:latin typeface="Calibri"/>
              <a:ea typeface="+mj-ea"/>
              <a:cs typeface="Calibri"/>
            </a:endParaRPr>
          </a:p>
          <a:p>
            <a:pPr marL="342900" lvl="0" indent="-342900" algn="l" eaLnBrk="0" hangingPunct="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endParaRPr lang="pt-BR" sz="1200" kern="0" dirty="0">
              <a:latin typeface="Calibri"/>
              <a:ea typeface="+mj-ea"/>
              <a:cs typeface="Calibri"/>
            </a:endParaRPr>
          </a:p>
          <a:p>
            <a:pPr marL="355600" lvl="1" indent="-266700" algn="l" eaLnBrk="0" hangingPunc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ca-ES" sz="1500" kern="0" dirty="0" smtClean="0">
                <a:solidFill>
                  <a:srgbClr val="C00000"/>
                </a:solidFill>
                <a:latin typeface="Calibri"/>
                <a:cs typeface="Calibri"/>
              </a:rPr>
              <a:t>L’Agenda </a:t>
            </a:r>
            <a:r>
              <a:rPr lang="ca-ES" sz="1500" kern="0" dirty="0">
                <a:solidFill>
                  <a:srgbClr val="C00000"/>
                </a:solidFill>
                <a:latin typeface="Calibri"/>
                <a:cs typeface="Calibri"/>
              </a:rPr>
              <a:t>2030 vista per les empreses catalanes. Una primera aproximació global a partir d’una enquesta</a:t>
            </a:r>
            <a:br>
              <a:rPr lang="ca-ES" sz="1500" kern="0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ca-ES" sz="1500" b="1" kern="0" dirty="0">
                <a:latin typeface="Calibri"/>
                <a:cs typeface="Calibri"/>
              </a:rPr>
              <a:t>Carme Poveda</a:t>
            </a:r>
            <a:r>
              <a:rPr lang="ca-ES" sz="1500" kern="0" dirty="0">
                <a:latin typeface="Calibri"/>
                <a:cs typeface="Calibri"/>
              </a:rPr>
              <a:t>, Cambra de Comerç de Barcelona </a:t>
            </a:r>
          </a:p>
          <a:p>
            <a:pPr marL="266700" lvl="0" indent="-266700" algn="l" eaLnBrk="0" hangingPunct="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/>
            </a:pPr>
            <a:endParaRPr lang="ca-ES" sz="1500" kern="0" dirty="0">
              <a:latin typeface="Calibri"/>
              <a:ea typeface="+mj-ea"/>
              <a:cs typeface="Calibri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5373216"/>
            <a:ext cx="822960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900" b="1" kern="0" dirty="0" smtClean="0">
              <a:solidFill>
                <a:srgbClr val="C00000"/>
              </a:solidFill>
              <a:latin typeface="Calibri"/>
              <a:ea typeface="+mj-ea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1900" b="1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ARTICLE MONOGRÀFIC:</a:t>
            </a:r>
            <a:endParaRPr kumimoji="0" lang="es-ES" sz="1900" b="1" i="0" u="none" strike="noStrike" kern="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9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1112" y="202630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900" b="1" kern="0" noProof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BONES PRÀCTIQUES</a:t>
            </a:r>
            <a:endParaRPr kumimoji="0" lang="es-ES" sz="19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7016" y="692696"/>
            <a:ext cx="8856984" cy="56886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55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 </a:t>
            </a:r>
          </a:p>
          <a:p>
            <a:pPr marL="355600" lvl="0" indent="-355600" algn="l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155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Santander, un banc compromès amb el creixement inclusiu i sostenible</a:t>
            </a:r>
            <a:br>
              <a:rPr lang="ca-ES" sz="155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</a:br>
            <a:r>
              <a:rPr lang="ca-ES" sz="1400" b="1" kern="0" dirty="0" smtClean="0">
                <a:latin typeface="Calibri"/>
                <a:ea typeface="+mj-ea"/>
                <a:cs typeface="Calibri"/>
              </a:rPr>
              <a:t>Luis Herrero</a:t>
            </a:r>
            <a:r>
              <a:rPr lang="ca-ES" sz="1400" kern="0" dirty="0" smtClean="0">
                <a:latin typeface="Calibri"/>
                <a:ea typeface="+mj-ea"/>
                <a:cs typeface="Calibri"/>
              </a:rPr>
              <a:t>, Banco Santander</a:t>
            </a:r>
          </a:p>
          <a:p>
            <a:pPr marL="355600" lvl="0" indent="-355600" algn="l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ca-ES" sz="1400" kern="0" dirty="0" smtClean="0">
              <a:latin typeface="Calibri"/>
              <a:ea typeface="+mj-ea"/>
              <a:cs typeface="Calibri"/>
            </a:endParaRPr>
          </a:p>
          <a:p>
            <a:pPr marL="355600" indent="-355600" algn="l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155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Com </a:t>
            </a:r>
            <a:r>
              <a:rPr lang="ca-ES" sz="1550" kern="0" dirty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l’IESE PPP for </a:t>
            </a:r>
            <a:r>
              <a:rPr lang="ca-ES" sz="1550" kern="0" dirty="0" err="1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Cities</a:t>
            </a:r>
            <a:r>
              <a:rPr lang="ca-ES" sz="1550" kern="0" dirty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 treballa per assolir els objectius de desenvolupament sostenible de Nacions </a:t>
            </a:r>
            <a:r>
              <a:rPr lang="ca-ES" sz="155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Unides</a:t>
            </a:r>
            <a:br>
              <a:rPr lang="ca-ES" sz="155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</a:br>
            <a:r>
              <a:rPr lang="ca-ES" sz="1400" b="1" kern="0" dirty="0" smtClean="0">
                <a:latin typeface="Calibri"/>
                <a:ea typeface="+mj-ea"/>
                <a:cs typeface="Calibri"/>
              </a:rPr>
              <a:t>Miquel </a:t>
            </a:r>
            <a:r>
              <a:rPr lang="ca-ES" sz="1400" b="1" kern="0" dirty="0">
                <a:latin typeface="Calibri"/>
                <a:ea typeface="+mj-ea"/>
                <a:cs typeface="Calibri"/>
              </a:rPr>
              <a:t>Rodríguez, </a:t>
            </a:r>
            <a:r>
              <a:rPr lang="ca-ES" sz="1400" kern="0" dirty="0" smtClean="0">
                <a:latin typeface="Calibri"/>
                <a:ea typeface="+mj-ea"/>
                <a:cs typeface="Calibri"/>
              </a:rPr>
              <a:t>IESE </a:t>
            </a:r>
          </a:p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ca-ES" sz="1400" b="1" kern="0" dirty="0" smtClean="0">
              <a:latin typeface="Calibri"/>
              <a:ea typeface="+mj-ea"/>
              <a:cs typeface="Calibri"/>
            </a:endParaRPr>
          </a:p>
          <a:p>
            <a:pPr marL="342900" indent="-342900" algn="l" eaLnBrk="0" hangingPunct="0">
              <a:spcBef>
                <a:spcPts val="0"/>
              </a:spcBef>
              <a:spcAft>
                <a:spcPts val="0"/>
              </a:spcAft>
              <a:buAutoNum type="arabicPeriod" startAt="3"/>
              <a:defRPr/>
            </a:pPr>
            <a:r>
              <a:rPr lang="ca-ES" sz="155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Respon.cat</a:t>
            </a:r>
            <a:r>
              <a:rPr lang="ca-ES" sz="1550" kern="0" dirty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, la iniciativa empresarial de referència en responsabilitat social a </a:t>
            </a:r>
            <a:r>
              <a:rPr lang="ca-ES" sz="155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Catalunya</a:t>
            </a:r>
            <a:br>
              <a:rPr lang="ca-ES" sz="155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</a:br>
            <a:r>
              <a:rPr lang="ca-ES" sz="1400" b="1" kern="0" dirty="0" smtClean="0">
                <a:latin typeface="Calibri"/>
                <a:ea typeface="+mj-ea"/>
                <a:cs typeface="Calibri"/>
              </a:rPr>
              <a:t>Josep </a:t>
            </a:r>
            <a:r>
              <a:rPr lang="ca-ES" sz="1400" b="1" kern="0" dirty="0" err="1">
                <a:latin typeface="Calibri"/>
                <a:ea typeface="+mj-ea"/>
                <a:cs typeface="Calibri"/>
              </a:rPr>
              <a:t>Santacreu</a:t>
            </a:r>
            <a:r>
              <a:rPr lang="ca-ES" sz="1400" b="1" kern="0" dirty="0">
                <a:latin typeface="Calibri"/>
                <a:ea typeface="+mj-ea"/>
                <a:cs typeface="Calibri"/>
              </a:rPr>
              <a:t> / Josep Maria Canyelles, </a:t>
            </a:r>
            <a:r>
              <a:rPr lang="ca-ES" sz="1400" kern="0" dirty="0">
                <a:latin typeface="Calibri"/>
                <a:ea typeface="+mj-ea"/>
                <a:cs typeface="Calibri"/>
              </a:rPr>
              <a:t>Respon.cat</a:t>
            </a:r>
          </a:p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ca-ES" sz="1400" b="1" kern="0" dirty="0" smtClean="0">
              <a:latin typeface="Calibri"/>
              <a:ea typeface="+mj-ea"/>
              <a:cs typeface="Calibri"/>
            </a:endParaRPr>
          </a:p>
          <a:p>
            <a:pPr marL="342900" indent="-342900" algn="l" eaLnBrk="0" hangingPunct="0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ca-ES" sz="1550" kern="0" dirty="0" err="1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Biosphere</a:t>
            </a:r>
            <a:r>
              <a:rPr lang="ca-ES" sz="155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: un programa de compromís amb la sostenibilitat turística                                                                                      </a:t>
            </a:r>
            <a:r>
              <a:rPr lang="ca-ES" sz="1400" b="1" kern="0" dirty="0" smtClean="0">
                <a:latin typeface="Calibri"/>
                <a:ea typeface="+mj-ea"/>
                <a:cs typeface="Calibri"/>
              </a:rPr>
              <a:t>Victòria Silberstein</a:t>
            </a:r>
            <a:r>
              <a:rPr lang="ca-ES" sz="1100" kern="0" dirty="0" smtClean="0">
                <a:latin typeface="Calibri"/>
                <a:cs typeface="Calibri"/>
              </a:rPr>
              <a:t>, </a:t>
            </a:r>
            <a:r>
              <a:rPr lang="pt-BR" sz="1400" kern="0" dirty="0" smtClean="0">
                <a:latin typeface="Calibri"/>
                <a:cs typeface="Calibri"/>
              </a:rPr>
              <a:t>Cambra de Comerç de Barcelona – </a:t>
            </a:r>
            <a:r>
              <a:rPr lang="pt-BR" sz="1400" kern="0" dirty="0" err="1" smtClean="0">
                <a:latin typeface="Calibri"/>
                <a:cs typeface="Calibri"/>
              </a:rPr>
              <a:t>Turisme</a:t>
            </a:r>
            <a:endParaRPr lang="pt-BR" sz="1400" kern="0" dirty="0" smtClean="0">
              <a:latin typeface="Calibri"/>
              <a:cs typeface="Calibri"/>
            </a:endParaRPr>
          </a:p>
          <a:p>
            <a:pPr marL="342900" indent="-342900" algn="l" eaLnBrk="0" hangingPunct="0">
              <a:spcBef>
                <a:spcPts val="0"/>
              </a:spcBef>
              <a:spcAft>
                <a:spcPts val="0"/>
              </a:spcAft>
              <a:buAutoNum type="arabicPeriod" startAt="4"/>
              <a:defRPr/>
            </a:pPr>
            <a:endParaRPr lang="ca-ES" sz="1400" b="1" kern="0" dirty="0" smtClean="0">
              <a:latin typeface="Calibri"/>
              <a:ea typeface="+mj-ea"/>
              <a:cs typeface="Calibri"/>
            </a:endParaRPr>
          </a:p>
          <a:p>
            <a:pPr marL="342900" indent="-342900" algn="l" eaLnBrk="0" hangingPunct="0">
              <a:spcBef>
                <a:spcPts val="0"/>
              </a:spcBef>
              <a:spcAft>
                <a:spcPts val="0"/>
              </a:spcAft>
              <a:buAutoNum type="arabicPeriod" startAt="5"/>
              <a:defRPr/>
            </a:pPr>
            <a:r>
              <a:rPr lang="ca-ES" sz="155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Fruits </a:t>
            </a:r>
            <a:r>
              <a:rPr lang="ca-ES" sz="1550" kern="0" dirty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de Ponent</a:t>
            </a:r>
            <a:r>
              <a:rPr lang="ca-ES" sz="155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ca-ES" sz="155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</a:br>
            <a:r>
              <a:rPr lang="ca-ES" sz="1400" b="1" kern="0" dirty="0" smtClean="0">
                <a:latin typeface="Calibri"/>
                <a:ea typeface="+mj-ea"/>
                <a:cs typeface="Calibri"/>
              </a:rPr>
              <a:t>Josep Presseguer</a:t>
            </a:r>
            <a:r>
              <a:rPr lang="ca-ES" sz="1400" kern="0" dirty="0" smtClean="0">
                <a:latin typeface="Calibri"/>
                <a:ea typeface="+mj-ea"/>
                <a:cs typeface="Calibri"/>
              </a:rPr>
              <a:t>, Director General</a:t>
            </a:r>
          </a:p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ca-ES" sz="1400" kern="0" dirty="0">
              <a:latin typeface="Calibri"/>
              <a:ea typeface="+mj-ea"/>
              <a:cs typeface="Calibri"/>
            </a:endParaRPr>
          </a:p>
          <a:p>
            <a:pPr marL="342900" lvl="0" indent="-342900" algn="l" eaLnBrk="0" hangingPunct="0">
              <a:spcBef>
                <a:spcPts val="0"/>
              </a:spcBef>
              <a:spcAft>
                <a:spcPts val="0"/>
              </a:spcAft>
              <a:buAutoNum type="arabicPeriod" startAt="6"/>
              <a:defRPr/>
            </a:pPr>
            <a:r>
              <a:rPr lang="ca-ES" sz="155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Noel </a:t>
            </a:r>
            <a:r>
              <a:rPr lang="ca-ES" sz="1550" kern="0" dirty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Alimentaria</a:t>
            </a:r>
            <a:r>
              <a:rPr lang="ca-ES" sz="155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ca-ES" sz="155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</a:br>
            <a:r>
              <a:rPr lang="ca-ES" sz="1400" b="1" kern="0" dirty="0" smtClean="0">
                <a:latin typeface="Calibri"/>
                <a:ea typeface="+mj-ea"/>
                <a:cs typeface="Calibri"/>
              </a:rPr>
              <a:t>Anna Bosch i Joan Boix</a:t>
            </a:r>
            <a:r>
              <a:rPr lang="ca-ES" sz="1400" kern="0" dirty="0" smtClean="0">
                <a:latin typeface="Calibri"/>
                <a:ea typeface="+mj-ea"/>
                <a:cs typeface="Calibri"/>
              </a:rPr>
              <a:t>, Directors Generals</a:t>
            </a:r>
          </a:p>
          <a:p>
            <a:pPr lvl="0" algn="l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ca-ES" sz="1400" kern="0" dirty="0">
              <a:latin typeface="Calibri"/>
              <a:ea typeface="+mj-ea"/>
              <a:cs typeface="Calibri"/>
            </a:endParaRPr>
          </a:p>
          <a:p>
            <a:pPr marL="342900" lvl="0" indent="-342900" algn="l" eaLnBrk="0" hangingPunct="0">
              <a:spcBef>
                <a:spcPts val="0"/>
              </a:spcBef>
              <a:spcAft>
                <a:spcPts val="0"/>
              </a:spcAft>
              <a:buAutoNum type="arabicPeriod" startAt="7"/>
              <a:defRPr/>
            </a:pPr>
            <a:r>
              <a:rPr lang="ca-ES" sz="155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Família Torres</a:t>
            </a:r>
            <a:br>
              <a:rPr lang="ca-ES" sz="155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</a:br>
            <a:r>
              <a:rPr lang="ca-ES" sz="1400" b="1" kern="0" dirty="0" smtClean="0">
                <a:latin typeface="Calibri"/>
                <a:ea typeface="+mj-ea"/>
                <a:cs typeface="Calibri"/>
              </a:rPr>
              <a:t>Miguel A. Torres</a:t>
            </a:r>
            <a:r>
              <a:rPr lang="ca-ES" sz="1400" kern="0" dirty="0" smtClean="0">
                <a:latin typeface="Calibri"/>
                <a:ea typeface="+mj-ea"/>
                <a:cs typeface="Calibri"/>
              </a:rPr>
              <a:t>, President</a:t>
            </a:r>
          </a:p>
          <a:p>
            <a:pPr marL="342900" lvl="0" indent="-342900" algn="l" eaLnBrk="0" hangingPunct="0">
              <a:spcBef>
                <a:spcPts val="0"/>
              </a:spcBef>
              <a:spcAft>
                <a:spcPts val="0"/>
              </a:spcAft>
              <a:buAutoNum type="arabicPeriod" startAt="7"/>
              <a:defRPr/>
            </a:pPr>
            <a:endParaRPr lang="ca-ES" sz="1400" kern="0" dirty="0">
              <a:latin typeface="Calibri"/>
              <a:ea typeface="+mj-ea"/>
              <a:cs typeface="Calibri"/>
            </a:endParaRPr>
          </a:p>
          <a:p>
            <a:pPr marL="342900" lvl="0" indent="-342900" algn="l" eaLnBrk="0" hangingPunct="0">
              <a:spcBef>
                <a:spcPts val="0"/>
              </a:spcBef>
              <a:spcAft>
                <a:spcPts val="0"/>
              </a:spcAft>
              <a:buAutoNum type="arabicPeriod" startAt="8"/>
              <a:defRPr/>
            </a:pPr>
            <a:r>
              <a:rPr lang="ca-ES" sz="1550" kern="0" dirty="0" smtClean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>Cal Carter</a:t>
            </a:r>
            <a:r>
              <a:rPr lang="ca-ES" sz="1550" kern="0" dirty="0">
                <a:solidFill>
                  <a:srgbClr val="C00000"/>
                </a:solidFill>
                <a:latin typeface="Calibri"/>
                <a:ea typeface="+mj-ea"/>
                <a:cs typeface="Calibri"/>
              </a:rPr>
              <a:t/>
            </a:r>
            <a:br>
              <a:rPr lang="ca-ES" sz="1550" kern="0" dirty="0">
                <a:solidFill>
                  <a:srgbClr val="C00000"/>
                </a:solidFill>
                <a:latin typeface="Calibri"/>
                <a:ea typeface="+mj-ea"/>
                <a:cs typeface="Calibri"/>
              </a:rPr>
            </a:br>
            <a:r>
              <a:rPr lang="ca-ES" sz="1400" b="1" kern="0" dirty="0" smtClean="0">
                <a:latin typeface="Calibri"/>
                <a:ea typeface="+mj-ea"/>
                <a:cs typeface="Calibri"/>
              </a:rPr>
              <a:t>Berta Perich</a:t>
            </a:r>
            <a:r>
              <a:rPr lang="ca-ES" sz="1400" kern="0" dirty="0" smtClean="0">
                <a:latin typeface="Calibri"/>
                <a:ea typeface="+mj-ea"/>
                <a:cs typeface="Calibri"/>
              </a:rPr>
              <a:t>, Gerent</a:t>
            </a:r>
            <a:endParaRPr lang="ca-ES" sz="1400" kern="0" dirty="0"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58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189289"/>
            <a:ext cx="830160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es-ES" sz="16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s-ES" sz="1600" b="1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DESACCELERACIÓ DEL COMERÇ MUNDIAL </a:t>
            </a:r>
            <a:endParaRPr lang="es-ES" sz="1600" b="1" kern="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cxnSp>
        <p:nvCxnSpPr>
          <p:cNvPr id="17" name="Conector recto 16"/>
          <p:cNvCxnSpPr/>
          <p:nvPr/>
        </p:nvCxnSpPr>
        <p:spPr>
          <a:xfrm flipV="1">
            <a:off x="4944169" y="5301208"/>
            <a:ext cx="3948311" cy="14288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593849" y="5301208"/>
            <a:ext cx="3834135" cy="14288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10 CuadroTexto"/>
          <p:cNvSpPr txBox="1"/>
          <p:nvPr/>
        </p:nvSpPr>
        <p:spPr>
          <a:xfrm>
            <a:off x="4768555" y="5373216"/>
            <a:ext cx="4199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C71444"/>
                </a:solidFill>
                <a:latin typeface="Calibri"/>
                <a:cs typeface="Calibri"/>
              </a:rPr>
              <a:t>La depreciació de l’euro des de començaments de 2018 està contribuint a moderar l’impacte negatiu sobre les exportacions </a:t>
            </a:r>
            <a:endParaRPr lang="ca-ES" sz="1600" dirty="0">
              <a:solidFill>
                <a:srgbClr val="C71444"/>
              </a:solidFill>
              <a:latin typeface="Calibri"/>
              <a:cs typeface="Calibri"/>
            </a:endParaRPr>
          </a:p>
        </p:txBody>
      </p:sp>
      <p:sp>
        <p:nvSpPr>
          <p:cNvPr id="23" name="27 CuadroTexto"/>
          <p:cNvSpPr txBox="1">
            <a:spLocks noChangeArrowheads="1"/>
          </p:cNvSpPr>
          <p:nvPr/>
        </p:nvSpPr>
        <p:spPr bwMode="auto">
          <a:xfrm>
            <a:off x="509712" y="5373216"/>
            <a:ext cx="391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a-ES" dirty="0" smtClean="0">
                <a:solidFill>
                  <a:srgbClr val="C71444"/>
                </a:solidFill>
                <a:latin typeface="Calibri" charset="0"/>
                <a:cs typeface="Calibri" charset="0"/>
              </a:rPr>
              <a:t>El creixement del comerç mundial es modera i torna a xifres més sostenibles després d’un 2017 excepcionalment bo</a:t>
            </a:r>
            <a:endParaRPr lang="ca-ES" dirty="0">
              <a:solidFill>
                <a:srgbClr val="C71444"/>
              </a:solidFill>
              <a:latin typeface="Calibri" charset="0"/>
              <a:cs typeface="Calibri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39081" y="1164788"/>
            <a:ext cx="4442620" cy="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400" b="1" dirty="0" smtClean="0"/>
              <a:t>Comerç mundial de béns i serveis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000" dirty="0" smtClean="0"/>
              <a:t>(</a:t>
            </a:r>
            <a:r>
              <a:rPr lang="ca-ES" altLang="ca-ES" sz="1000" dirty="0"/>
              <a:t>T</a:t>
            </a:r>
            <a:r>
              <a:rPr lang="ca-ES" altLang="ca-ES" sz="1000" dirty="0" smtClean="0"/>
              <a:t>axes de var. anual a preus constants). Font: FMI </a:t>
            </a:r>
            <a:endParaRPr lang="es-ES" sz="10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ca-ES" altLang="ca-ES" sz="1400" dirty="0"/>
          </a:p>
        </p:txBody>
      </p:sp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317196"/>
              </p:ext>
            </p:extLst>
          </p:nvPr>
        </p:nvGraphicFramePr>
        <p:xfrm>
          <a:off x="285957" y="1735201"/>
          <a:ext cx="425053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69641" y="1146958"/>
            <a:ext cx="4258816" cy="3467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400" b="1" dirty="0" smtClean="0"/>
              <a:t>Tipus de canvi dòlar /euro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es-ES" altLang="ca-ES" sz="1000" dirty="0"/>
              <a:t>Font: </a:t>
            </a:r>
            <a:r>
              <a:rPr lang="es-ES" altLang="ca-ES" sz="1000" dirty="0" err="1"/>
              <a:t>Banc</a:t>
            </a:r>
            <a:r>
              <a:rPr lang="es-ES" altLang="ca-ES" sz="1000" dirty="0"/>
              <a:t> </a:t>
            </a:r>
            <a:r>
              <a:rPr lang="es-ES" altLang="ca-ES" sz="1000" dirty="0" err="1"/>
              <a:t>d’Espanya</a:t>
            </a:r>
            <a:endParaRPr lang="ca-ES" altLang="ca-ES" sz="1000" dirty="0"/>
          </a:p>
        </p:txBody>
      </p:sp>
      <p:graphicFrame>
        <p:nvGraphicFramePr>
          <p:cNvPr id="1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692863"/>
              </p:ext>
            </p:extLst>
          </p:nvPr>
        </p:nvGraphicFramePr>
        <p:xfrm>
          <a:off x="4525625" y="1699161"/>
          <a:ext cx="425053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Conector recto de flecha 2"/>
          <p:cNvCxnSpPr/>
          <p:nvPr/>
        </p:nvCxnSpPr>
        <p:spPr>
          <a:xfrm>
            <a:off x="2699792" y="1916832"/>
            <a:ext cx="360040" cy="5760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7812360" y="2749392"/>
            <a:ext cx="838664" cy="6480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0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 animBg="1"/>
      <p:bldGraphic spid="1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192831"/>
            <a:ext cx="830160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a-ES" sz="1600" b="1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CATALUNYA CREIX MÉS QUE LA UEM I EL MATEIX QUE ESPANYA</a:t>
            </a:r>
            <a:endParaRPr kumimoji="0" lang="es-ES" sz="16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757054" y="1202895"/>
            <a:ext cx="436032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ca-ES" altLang="ca-ES" sz="1500" b="1" dirty="0" smtClean="0">
                <a:latin typeface="Calibri"/>
                <a:cs typeface="Calibri"/>
              </a:rPr>
              <a:t>Evolució del PIB el 2018 al països UEM-12*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ca-ES" altLang="ca-ES" sz="1100" dirty="0" smtClean="0">
                <a:latin typeface="Calibri"/>
                <a:cs typeface="Calibri"/>
              </a:rPr>
              <a:t>(</a:t>
            </a:r>
            <a:r>
              <a:rPr lang="ca-ES" altLang="ca-ES" sz="1100" dirty="0">
                <a:latin typeface="Calibri"/>
                <a:cs typeface="Calibri"/>
              </a:rPr>
              <a:t>taxes de var. anual a preus constants, en </a:t>
            </a:r>
            <a:r>
              <a:rPr lang="ca-ES" altLang="ca-ES" sz="1100" dirty="0" smtClean="0">
                <a:latin typeface="Calibri"/>
                <a:cs typeface="Calibri"/>
              </a:rPr>
              <a:t>%) (*) sense Irlanda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ca-ES" altLang="ca-ES" sz="1100" dirty="0" smtClean="0">
                <a:latin typeface="Calibri"/>
                <a:cs typeface="Calibri"/>
              </a:rPr>
              <a:t>Font</a:t>
            </a:r>
            <a:r>
              <a:rPr lang="ca-ES" altLang="ca-ES" sz="1100" dirty="0">
                <a:latin typeface="Calibri"/>
                <a:cs typeface="Calibri"/>
              </a:rPr>
              <a:t>: </a:t>
            </a:r>
            <a:r>
              <a:rPr lang="ca-ES" altLang="ca-ES" sz="1100" dirty="0" smtClean="0">
                <a:latin typeface="Calibri"/>
                <a:cs typeface="Calibri"/>
              </a:rPr>
              <a:t>Eurostat i </a:t>
            </a:r>
            <a:r>
              <a:rPr lang="ca-ES" altLang="ca-ES" sz="1100" dirty="0" err="1" smtClean="0">
                <a:latin typeface="Calibri"/>
                <a:cs typeface="Calibri"/>
              </a:rPr>
              <a:t>Idescat</a:t>
            </a:r>
            <a:endParaRPr lang="es-ES" sz="11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ca-ES" altLang="ca-ES" sz="1400" dirty="0">
              <a:latin typeface="Calibri"/>
              <a:cs typeface="Calibri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13920" y="5382294"/>
            <a:ext cx="4150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C71444"/>
                </a:solidFill>
                <a:latin typeface="Calibri"/>
                <a:cs typeface="Calibri"/>
              </a:rPr>
              <a:t>Catalunya creix a taxes superiors a la majoria de països nucli de la UEM el </a:t>
            </a:r>
            <a:r>
              <a:rPr lang="ca-ES" sz="1600" dirty="0">
                <a:solidFill>
                  <a:srgbClr val="C71444"/>
                </a:solidFill>
                <a:latin typeface="Calibri"/>
                <a:cs typeface="Calibri"/>
              </a:rPr>
              <a:t>2018  </a:t>
            </a:r>
          </a:p>
        </p:txBody>
      </p:sp>
      <p:sp>
        <p:nvSpPr>
          <p:cNvPr id="13" name="27 CuadroTexto"/>
          <p:cNvSpPr txBox="1">
            <a:spLocks noChangeArrowheads="1"/>
          </p:cNvSpPr>
          <p:nvPr/>
        </p:nvSpPr>
        <p:spPr bwMode="auto">
          <a:xfrm>
            <a:off x="467544" y="5373216"/>
            <a:ext cx="39182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a-ES" dirty="0" smtClean="0">
                <a:solidFill>
                  <a:srgbClr val="C71444"/>
                </a:solidFill>
                <a:latin typeface="Calibri" charset="0"/>
                <a:cs typeface="Calibri" charset="0"/>
              </a:rPr>
              <a:t>Catalunya creix per cinquè any consecutiu per sobre de la mitjana de la zona euro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a-ES" dirty="0" smtClean="0">
                <a:solidFill>
                  <a:srgbClr val="C71444"/>
                </a:solidFill>
                <a:latin typeface="Calibri" charset="0"/>
                <a:cs typeface="Calibri" charset="0"/>
              </a:rPr>
              <a:t>(0,7 punts més el 2018)</a:t>
            </a:r>
            <a:br>
              <a:rPr lang="ca-ES" dirty="0" smtClean="0">
                <a:solidFill>
                  <a:srgbClr val="C71444"/>
                </a:solidFill>
                <a:latin typeface="Calibri" charset="0"/>
                <a:cs typeface="Calibri" charset="0"/>
              </a:rPr>
            </a:br>
            <a:endParaRPr lang="ca-ES" dirty="0">
              <a:solidFill>
                <a:srgbClr val="C71444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551681" y="5301208"/>
            <a:ext cx="3834135" cy="14288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4800153" y="5301208"/>
            <a:ext cx="4164335" cy="14288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953652"/>
              </p:ext>
            </p:extLst>
          </p:nvPr>
        </p:nvGraphicFramePr>
        <p:xfrm>
          <a:off x="228154" y="1688108"/>
          <a:ext cx="425053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66526" y="1171352"/>
            <a:ext cx="4173786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 smtClean="0">
                <a:latin typeface="Calibri"/>
                <a:cs typeface="Calibri"/>
              </a:rPr>
              <a:t>Evolució del PIB                 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buClrTx/>
              <a:buNone/>
            </a:pPr>
            <a:r>
              <a:rPr lang="ca-ES" altLang="ca-ES" sz="1100" dirty="0" smtClean="0">
                <a:latin typeface="Calibri"/>
                <a:cs typeface="Calibri"/>
              </a:rPr>
              <a:t>(taxes de variació a preus constants, en %). Font: Eurostat, INE i </a:t>
            </a:r>
            <a:r>
              <a:rPr lang="ca-ES" altLang="ca-ES" sz="1100" dirty="0" err="1" smtClean="0">
                <a:latin typeface="Calibri"/>
                <a:cs typeface="Calibri"/>
              </a:rPr>
              <a:t>Idescat</a:t>
            </a:r>
            <a:endParaRPr lang="es-ES" sz="11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ca-ES" altLang="ca-ES" sz="1400" dirty="0">
              <a:latin typeface="Calibri"/>
              <a:cs typeface="Calibri"/>
            </a:endParaRPr>
          </a:p>
        </p:txBody>
      </p:sp>
      <p:graphicFrame>
        <p:nvGraphicFramePr>
          <p:cNvPr id="2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058372"/>
              </p:ext>
            </p:extLst>
          </p:nvPr>
        </p:nvGraphicFramePr>
        <p:xfrm>
          <a:off x="4757054" y="1722272"/>
          <a:ext cx="425053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23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  <p:bldGraphic spid="2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5373" y="180761"/>
            <a:ext cx="830160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es-ES" sz="1600" b="1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TAXA D’OBERTURA DE L’ECONOMIA ELEVADA I CREIXENT</a:t>
            </a:r>
            <a:endParaRPr lang="es-ES" sz="1600" b="1" kern="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cxnSp>
        <p:nvCxnSpPr>
          <p:cNvPr id="17" name="Conector recto 16"/>
          <p:cNvCxnSpPr/>
          <p:nvPr/>
        </p:nvCxnSpPr>
        <p:spPr>
          <a:xfrm flipV="1">
            <a:off x="4944169" y="5301208"/>
            <a:ext cx="3948311" cy="14288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593849" y="5301208"/>
            <a:ext cx="3834135" cy="14288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10 CuadroTexto"/>
          <p:cNvSpPr txBox="1"/>
          <p:nvPr/>
        </p:nvSpPr>
        <p:spPr>
          <a:xfrm>
            <a:off x="4957937" y="5382294"/>
            <a:ext cx="3934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C71444"/>
                </a:solidFill>
                <a:latin typeface="Calibri"/>
                <a:cs typeface="Calibri"/>
              </a:rPr>
              <a:t>Catalunya genera un 6% més de </a:t>
            </a:r>
            <a:r>
              <a:rPr lang="ca-ES" sz="1600" dirty="0">
                <a:solidFill>
                  <a:srgbClr val="C71444"/>
                </a:solidFill>
                <a:latin typeface="Calibri"/>
                <a:cs typeface="Calibri"/>
              </a:rPr>
              <a:t>PIB </a:t>
            </a:r>
            <a:r>
              <a:rPr lang="ca-ES" sz="1600" dirty="0" smtClean="0">
                <a:solidFill>
                  <a:srgbClr val="C71444"/>
                </a:solidFill>
                <a:latin typeface="Calibri"/>
                <a:cs typeface="Calibri"/>
              </a:rPr>
              <a:t>el </a:t>
            </a:r>
            <a:r>
              <a:rPr lang="ca-ES" sz="1600" dirty="0">
                <a:solidFill>
                  <a:srgbClr val="C71444"/>
                </a:solidFill>
                <a:latin typeface="Calibri"/>
                <a:cs typeface="Calibri"/>
              </a:rPr>
              <a:t>2018 </a:t>
            </a:r>
            <a:r>
              <a:rPr lang="ca-ES" sz="1600" dirty="0" smtClean="0">
                <a:solidFill>
                  <a:srgbClr val="C71444"/>
                </a:solidFill>
                <a:latin typeface="Calibri"/>
                <a:cs typeface="Calibri"/>
              </a:rPr>
              <a:t>amb un 5% menys d’ocupació, com a resultat de l’augment de la productivitat laboral</a:t>
            </a:r>
            <a:endParaRPr lang="ca-ES" sz="1600" dirty="0">
              <a:solidFill>
                <a:srgbClr val="C71444"/>
              </a:solidFill>
              <a:latin typeface="Calibri"/>
              <a:cs typeface="Calibri"/>
            </a:endParaRPr>
          </a:p>
        </p:txBody>
      </p:sp>
      <p:sp>
        <p:nvSpPr>
          <p:cNvPr id="23" name="27 CuadroTexto"/>
          <p:cNvSpPr txBox="1">
            <a:spLocks noChangeArrowheads="1"/>
          </p:cNvSpPr>
          <p:nvPr/>
        </p:nvSpPr>
        <p:spPr bwMode="auto">
          <a:xfrm>
            <a:off x="509712" y="5373216"/>
            <a:ext cx="391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a-ES" dirty="0" smtClean="0">
                <a:solidFill>
                  <a:srgbClr val="C71444"/>
                </a:solidFill>
                <a:latin typeface="Calibri" charset="0"/>
                <a:cs typeface="Calibri" charset="0"/>
              </a:rPr>
              <a:t>La taxa d'obertura de l’economia catalana puja fins al 71% el 2018, i supera la de l’economia espanyola en 10 punts</a:t>
            </a:r>
            <a:endParaRPr lang="ca-ES" dirty="0">
              <a:solidFill>
                <a:srgbClr val="C71444"/>
              </a:solidFill>
              <a:latin typeface="Calibri" charset="0"/>
              <a:cs typeface="Calibri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39081" y="1164788"/>
            <a:ext cx="4442620" cy="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400" b="1" dirty="0" smtClean="0"/>
              <a:t>Taxa d’obertura 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000" dirty="0" smtClean="0"/>
              <a:t>(Exportacions + Importacions / PIB). Font: </a:t>
            </a:r>
            <a:r>
              <a:rPr lang="ca-ES" altLang="ca-ES" sz="1000" dirty="0" err="1" smtClean="0"/>
              <a:t>Idescat</a:t>
            </a:r>
            <a:r>
              <a:rPr lang="ca-ES" altLang="ca-ES" sz="1000" dirty="0" smtClean="0"/>
              <a:t>  i INE </a:t>
            </a:r>
            <a:endParaRPr lang="es-ES" sz="10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ca-ES" altLang="ca-ES" sz="1400" dirty="0"/>
          </a:p>
        </p:txBody>
      </p: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44048"/>
              </p:ext>
            </p:extLst>
          </p:nvPr>
        </p:nvGraphicFramePr>
        <p:xfrm>
          <a:off x="285957" y="1735201"/>
          <a:ext cx="425053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944169" y="1148605"/>
            <a:ext cx="3992398" cy="55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 smtClean="0">
                <a:latin typeface="Calibri"/>
                <a:cs typeface="Calibri"/>
              </a:rPr>
              <a:t>Evolució del PIB, PIB </a:t>
            </a:r>
            <a:r>
              <a:rPr lang="ca-ES" altLang="ca-ES" sz="1500" b="1" dirty="0" err="1" smtClean="0">
                <a:latin typeface="Calibri"/>
                <a:cs typeface="Calibri"/>
              </a:rPr>
              <a:t>pc</a:t>
            </a:r>
            <a:r>
              <a:rPr lang="ca-ES" altLang="ca-ES" sz="1500" b="1" dirty="0" smtClean="0">
                <a:latin typeface="Calibri"/>
                <a:cs typeface="Calibri"/>
              </a:rPr>
              <a:t> i ocupació a Catalunya              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buClrTx/>
              <a:buNone/>
            </a:pPr>
            <a:r>
              <a:rPr lang="ca-ES" altLang="ca-ES" sz="1100" dirty="0" smtClean="0">
                <a:latin typeface="Calibri"/>
                <a:cs typeface="Calibri"/>
              </a:rPr>
              <a:t>(Índex 2007=100). Font: </a:t>
            </a:r>
            <a:r>
              <a:rPr lang="ca-ES" altLang="ca-ES" sz="1100" dirty="0" err="1" smtClean="0">
                <a:latin typeface="Calibri"/>
                <a:cs typeface="Calibri"/>
              </a:rPr>
              <a:t>Idescat</a:t>
            </a:r>
            <a:r>
              <a:rPr lang="ca-ES" altLang="ca-ES" sz="1100" dirty="0" smtClean="0">
                <a:latin typeface="Calibri"/>
                <a:cs typeface="Calibri"/>
              </a:rPr>
              <a:t> </a:t>
            </a:r>
            <a:endParaRPr lang="es-ES" sz="11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ca-ES" altLang="ca-ES" sz="1400" dirty="0">
              <a:latin typeface="Calibri"/>
              <a:cs typeface="Calibri"/>
            </a:endParaRPr>
          </a:p>
        </p:txBody>
      </p:sp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318581"/>
              </p:ext>
            </p:extLst>
          </p:nvPr>
        </p:nvGraphicFramePr>
        <p:xfrm>
          <a:off x="4638595" y="1801999"/>
          <a:ext cx="425053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276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1112" y="188640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BALANÇ ECONÒMIC 2018</a:t>
            </a:r>
            <a:endParaRPr kumimoji="0" lang="es-ES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9448" y="764704"/>
            <a:ext cx="8794552" cy="441298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 </a:t>
            </a:r>
          </a:p>
          <a:p>
            <a:pPr lvl="0" eaLnBrk="0" hangingPunct="0">
              <a:spcBef>
                <a:spcPts val="0"/>
              </a:spcBef>
              <a:spcAft>
                <a:spcPts val="1800"/>
              </a:spcAft>
              <a:defRPr/>
            </a:pPr>
            <a:r>
              <a:rPr lang="ca-ES" sz="2800" b="1" dirty="0" smtClean="0">
                <a:solidFill>
                  <a:srgbClr val="0F72C3"/>
                </a:solidFill>
                <a:latin typeface="Calibri"/>
                <a:cs typeface="Calibri"/>
              </a:rPr>
              <a:t>COM HEM ASSOLIT AQUEST CREIXEMENT? </a:t>
            </a:r>
          </a:p>
          <a:p>
            <a:pPr marL="457200" lvl="0" indent="-457200" algn="l" eaLnBrk="0" hangingPunct="0">
              <a:spcBef>
                <a:spcPts val="0"/>
              </a:spcBef>
              <a:spcAft>
                <a:spcPts val="1800"/>
              </a:spcAft>
              <a:buClr>
                <a:srgbClr val="0F72C3"/>
              </a:buClr>
              <a:buFont typeface="+mj-lt"/>
              <a:buAutoNum type="arabicPeriod"/>
              <a:defRPr/>
            </a:pPr>
            <a:r>
              <a:rPr lang="ca-ES" sz="2300" dirty="0" smtClean="0">
                <a:latin typeface="Calibri"/>
                <a:cs typeface="Calibri"/>
              </a:rPr>
              <a:t>Fortalesa de la demanda interna.</a:t>
            </a:r>
          </a:p>
          <a:p>
            <a:pPr marL="457200" lvl="0" indent="-457200" algn="l" eaLnBrk="0" hangingPunct="0">
              <a:spcBef>
                <a:spcPts val="0"/>
              </a:spcBef>
              <a:spcAft>
                <a:spcPts val="1800"/>
              </a:spcAft>
              <a:buClr>
                <a:srgbClr val="0F72C3"/>
              </a:buClr>
              <a:buFont typeface="+mj-lt"/>
              <a:buAutoNum type="arabicPeriod"/>
              <a:defRPr/>
            </a:pPr>
            <a:r>
              <a:rPr lang="ca-ES" sz="2300" dirty="0" smtClean="0">
                <a:latin typeface="Calibri"/>
                <a:cs typeface="Calibri"/>
              </a:rPr>
              <a:t>Elevat saldo exterior positiu, que malgrat haver-se reduït el 2018, continua sent un dels factors més positius de l’economia catalana.</a:t>
            </a:r>
          </a:p>
          <a:p>
            <a:pPr marL="457200" lvl="0" indent="-457200" algn="l" eaLnBrk="0" hangingPunct="0">
              <a:spcBef>
                <a:spcPts val="0"/>
              </a:spcBef>
              <a:spcAft>
                <a:spcPts val="1800"/>
              </a:spcAft>
              <a:buClr>
                <a:srgbClr val="0F72C3"/>
              </a:buClr>
              <a:buFont typeface="+mj-lt"/>
              <a:buAutoNum type="arabicPeriod"/>
              <a:defRPr/>
            </a:pPr>
            <a:r>
              <a:rPr lang="ca-ES" sz="2300" dirty="0" smtClean="0">
                <a:latin typeface="Calibri"/>
                <a:cs typeface="Calibri"/>
              </a:rPr>
              <a:t>Internacionalització creixent del teixit empresarial</a:t>
            </a:r>
            <a:r>
              <a:rPr lang="es-ES" sz="2300" dirty="0" smtClean="0">
                <a:latin typeface="Calibri"/>
                <a:cs typeface="Calibri"/>
              </a:rPr>
              <a:t>. </a:t>
            </a:r>
          </a:p>
          <a:p>
            <a:pPr marL="457200" lvl="0" indent="-457200" algn="l" eaLnBrk="0" hangingPunct="0">
              <a:spcBef>
                <a:spcPts val="0"/>
              </a:spcBef>
              <a:spcAft>
                <a:spcPts val="1800"/>
              </a:spcAft>
              <a:buClr>
                <a:srgbClr val="0F72C3"/>
              </a:buClr>
              <a:buFont typeface="+mj-lt"/>
              <a:buAutoNum type="arabicPeriod"/>
              <a:defRPr/>
            </a:pPr>
            <a:r>
              <a:rPr lang="ca-ES" sz="2300" dirty="0" smtClean="0">
                <a:latin typeface="Calibri"/>
                <a:cs typeface="Calibri"/>
              </a:rPr>
              <a:t>Lideratge dels sectors més intensius en coneixement. </a:t>
            </a:r>
          </a:p>
          <a:p>
            <a:pPr marL="457200" lvl="0" indent="-457200" algn="l" eaLnBrk="0" hangingPunct="0">
              <a:spcBef>
                <a:spcPts val="0"/>
              </a:spcBef>
              <a:spcAft>
                <a:spcPts val="1800"/>
              </a:spcAft>
              <a:buClr>
                <a:srgbClr val="0F72C3"/>
              </a:buClr>
              <a:buFont typeface="+mj-lt"/>
              <a:buAutoNum type="arabicPeriod"/>
              <a:defRPr/>
            </a:pPr>
            <a:r>
              <a:rPr lang="ca-ES" sz="2300" dirty="0" smtClean="0">
                <a:latin typeface="Calibri"/>
                <a:cs typeface="Calibri"/>
              </a:rPr>
              <a:t>Augment significatiu de l’ocupació industrial.</a:t>
            </a:r>
          </a:p>
          <a:p>
            <a:pPr marL="457200" lvl="0" indent="-457200" algn="l" eaLnBrk="0" hangingPunct="0">
              <a:spcBef>
                <a:spcPts val="0"/>
              </a:spcBef>
              <a:spcAft>
                <a:spcPts val="1800"/>
              </a:spcAft>
              <a:buClr>
                <a:srgbClr val="0F72C3"/>
              </a:buClr>
              <a:buFont typeface="+mj-lt"/>
              <a:buAutoNum type="arabicPeriod"/>
              <a:defRPr/>
            </a:pPr>
            <a:r>
              <a:rPr lang="ca-ES" sz="2300" dirty="0" smtClean="0">
                <a:latin typeface="Calibri"/>
                <a:cs typeface="Calibri"/>
              </a:rPr>
              <a:t>La construcció és el sector més dinàmic però sense excessos. </a:t>
            </a:r>
          </a:p>
          <a:p>
            <a:pPr marL="457200" indent="-457200" algn="l" eaLnBrk="0" hangingPunct="0">
              <a:spcBef>
                <a:spcPts val="0"/>
              </a:spcBef>
              <a:spcAft>
                <a:spcPts val="1800"/>
              </a:spcAft>
              <a:buClr>
                <a:srgbClr val="0F72C3"/>
              </a:buClr>
              <a:buFont typeface="+mj-lt"/>
              <a:buAutoNum type="arabicPeriod"/>
              <a:defRPr/>
            </a:pPr>
            <a:r>
              <a:rPr lang="ca-ES" sz="2300" dirty="0" smtClean="0">
                <a:latin typeface="Calibri"/>
                <a:cs typeface="Calibri"/>
              </a:rPr>
              <a:t>Més turisme estranger de qualitat.</a:t>
            </a:r>
            <a:endParaRPr lang="ca-ES" sz="2300" dirty="0">
              <a:latin typeface="Calibri"/>
              <a:cs typeface="Calibri"/>
            </a:endParaRPr>
          </a:p>
          <a:p>
            <a:pPr lvl="0" algn="l" eaLnBrk="0" hangingPunct="0">
              <a:spcBef>
                <a:spcPts val="0"/>
              </a:spcBef>
              <a:spcAft>
                <a:spcPts val="1800"/>
              </a:spcAft>
              <a:buClr>
                <a:srgbClr val="0F72C3"/>
              </a:buClr>
              <a:defRPr/>
            </a:pPr>
            <a:endParaRPr lang="ca-ES" sz="2300" dirty="0" smtClean="0">
              <a:latin typeface="Calibri"/>
              <a:cs typeface="Calibri"/>
            </a:endParaRPr>
          </a:p>
          <a:p>
            <a:pPr lvl="0" algn="l" eaLnBrk="0" hangingPunct="0">
              <a:spcBef>
                <a:spcPts val="0"/>
              </a:spcBef>
              <a:spcAft>
                <a:spcPts val="1800"/>
              </a:spcAft>
              <a:defRPr/>
            </a:pPr>
            <a:endParaRPr lang="ca-ES" sz="2300" b="1" kern="0" dirty="0" smtClean="0">
              <a:solidFill>
                <a:schemeClr val="accent6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lvl="0" algn="l" eaLnBrk="0" hangingPunct="0">
              <a:spcBef>
                <a:spcPts val="0"/>
              </a:spcBef>
              <a:spcAft>
                <a:spcPts val="1800"/>
              </a:spcAft>
              <a:defRPr/>
            </a:pPr>
            <a:endParaRPr lang="ca-ES" sz="2300" kern="0" dirty="0" smtClean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38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6816" y="186658"/>
            <a:ext cx="830160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ca-ES" sz="1600" b="1" kern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FORTALESA DE LA DEMANDA INTERNA I SALDO EXTERIOR POSITIU</a:t>
            </a:r>
            <a:endParaRPr kumimoji="0" lang="es-ES" sz="16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943905"/>
              </p:ext>
            </p:extLst>
          </p:nvPr>
        </p:nvGraphicFramePr>
        <p:xfrm>
          <a:off x="4697413" y="1799257"/>
          <a:ext cx="4250531" cy="314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738146" y="1199093"/>
            <a:ext cx="42983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>
                <a:latin typeface="Calibri"/>
                <a:cs typeface="Calibri"/>
              </a:rPr>
              <a:t>S</a:t>
            </a:r>
            <a:r>
              <a:rPr lang="ca-ES" altLang="ca-ES" sz="1500" b="1" dirty="0" smtClean="0">
                <a:latin typeface="Calibri"/>
                <a:cs typeface="Calibri"/>
              </a:rPr>
              <a:t>aldo de béns i serveis amb l’estranger i amb la resta d’Espanya </a:t>
            </a:r>
            <a:r>
              <a:rPr lang="ca-ES" altLang="ca-ES" sz="1100" dirty="0" smtClean="0">
                <a:latin typeface="Calibri"/>
                <a:cs typeface="Calibri"/>
              </a:rPr>
              <a:t>(en milions d’euros). Font: </a:t>
            </a:r>
            <a:r>
              <a:rPr lang="ca-ES" altLang="ca-ES" sz="1100" dirty="0" err="1" smtClean="0">
                <a:latin typeface="Calibri"/>
                <a:cs typeface="Calibri"/>
              </a:rPr>
              <a:t>Idescat</a:t>
            </a:r>
            <a:r>
              <a:rPr lang="ca-ES" altLang="ca-ES" sz="1100" dirty="0" smtClean="0">
                <a:latin typeface="Calibri"/>
                <a:cs typeface="Calibri"/>
              </a:rPr>
              <a:t> </a:t>
            </a:r>
            <a:endParaRPr lang="es-ES" sz="11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ca-ES" altLang="ca-ES" sz="1400" dirty="0">
              <a:latin typeface="Calibri"/>
              <a:cs typeface="Calibri"/>
            </a:endParaRPr>
          </a:p>
        </p:txBody>
      </p:sp>
      <p:sp>
        <p:nvSpPr>
          <p:cNvPr id="15" name="10 CuadroTexto"/>
          <p:cNvSpPr txBox="1"/>
          <p:nvPr/>
        </p:nvSpPr>
        <p:spPr>
          <a:xfrm>
            <a:off x="4932041" y="538229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C71444"/>
                </a:solidFill>
                <a:latin typeface="Calibri"/>
                <a:cs typeface="Calibri"/>
              </a:rPr>
              <a:t>Superàvit exterior positiu tant amb l’estranger com amb la resta d’Espanya</a:t>
            </a:r>
            <a:br>
              <a:rPr lang="ca-ES" sz="1600" dirty="0" smtClean="0">
                <a:solidFill>
                  <a:srgbClr val="C71444"/>
                </a:solidFill>
                <a:latin typeface="Calibri"/>
                <a:cs typeface="Calibri"/>
              </a:rPr>
            </a:br>
            <a:endParaRPr lang="ca-ES" sz="1600" dirty="0">
              <a:solidFill>
                <a:srgbClr val="C71444"/>
              </a:solidFill>
              <a:latin typeface="Calibri"/>
              <a:cs typeface="Calibri"/>
            </a:endParaRPr>
          </a:p>
        </p:txBody>
      </p:sp>
      <p:sp>
        <p:nvSpPr>
          <p:cNvPr id="16" name="27 CuadroTexto"/>
          <p:cNvSpPr txBox="1">
            <a:spLocks noChangeArrowheads="1"/>
          </p:cNvSpPr>
          <p:nvPr/>
        </p:nvSpPr>
        <p:spPr bwMode="auto">
          <a:xfrm>
            <a:off x="509712" y="5373216"/>
            <a:ext cx="39182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lnSpc>
                <a:spcPct val="175000"/>
              </a:lnSpc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ca-ES" dirty="0" smtClean="0">
                <a:solidFill>
                  <a:srgbClr val="C71444"/>
                </a:solidFill>
                <a:latin typeface="Calibri" charset="0"/>
                <a:cs typeface="Calibri" charset="0"/>
              </a:rPr>
              <a:t>Creixement basat en la demanda interna i aportació positiva del saldo amb la resta d’Espanya que ha compensat la contribució negativa del saldo amb l’estranger</a:t>
            </a:r>
            <a:endParaRPr lang="ca-ES" dirty="0">
              <a:solidFill>
                <a:srgbClr val="C71444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7" name="Conector recto 16"/>
          <p:cNvCxnSpPr/>
          <p:nvPr/>
        </p:nvCxnSpPr>
        <p:spPr>
          <a:xfrm flipV="1">
            <a:off x="593849" y="5301208"/>
            <a:ext cx="3834135" cy="14288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4932040" y="5301208"/>
            <a:ext cx="3888432" cy="0"/>
          </a:xfrm>
          <a:prstGeom prst="line">
            <a:avLst/>
          </a:prstGeom>
          <a:ln w="127000">
            <a:solidFill>
              <a:srgbClr val="A3C8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8604448" y="2204864"/>
            <a:ext cx="432048" cy="504056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1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015143"/>
              </p:ext>
            </p:extLst>
          </p:nvPr>
        </p:nvGraphicFramePr>
        <p:xfrm>
          <a:off x="323528" y="1772816"/>
          <a:ext cx="425053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74944" y="1181692"/>
            <a:ext cx="4199115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00113" eaLnBrk="0" hangingPunct="0">
              <a:spcBef>
                <a:spcPct val="20000"/>
              </a:spcBef>
              <a:buClr>
                <a:srgbClr val="0096C8"/>
              </a:buClr>
              <a:defRPr sz="3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01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0113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01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01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01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400"/>
              </a:spcAft>
              <a:buClrTx/>
              <a:buNone/>
            </a:pPr>
            <a:r>
              <a:rPr lang="ca-ES" altLang="ca-ES" sz="1500" b="1" dirty="0" smtClean="0">
                <a:latin typeface="Calibri"/>
                <a:cs typeface="Calibri"/>
              </a:rPr>
              <a:t>Contribucions al creixement </a:t>
            </a:r>
            <a:r>
              <a:rPr lang="ca-ES" altLang="ca-ES" sz="1500" b="1" dirty="0">
                <a:latin typeface="Calibri"/>
                <a:cs typeface="Calibri"/>
              </a:rPr>
              <a:t>del PIB per components de </a:t>
            </a:r>
            <a:r>
              <a:rPr lang="ca-ES" altLang="ca-ES" sz="1500" b="1" dirty="0" smtClean="0">
                <a:latin typeface="Calibri"/>
                <a:cs typeface="Calibri"/>
              </a:rPr>
              <a:t>demanda </a:t>
            </a:r>
            <a:r>
              <a:rPr lang="ca-ES" altLang="ca-ES" sz="1100" dirty="0" smtClean="0">
                <a:latin typeface="Calibri"/>
                <a:cs typeface="Calibri"/>
              </a:rPr>
              <a:t>(en </a:t>
            </a:r>
            <a:r>
              <a:rPr lang="ca-ES" altLang="ca-ES" sz="1100" dirty="0">
                <a:latin typeface="Calibri"/>
                <a:cs typeface="Calibri"/>
              </a:rPr>
              <a:t>punts percentuals). Font: </a:t>
            </a:r>
            <a:r>
              <a:rPr lang="ca-ES" altLang="ca-ES" sz="1100" dirty="0" err="1">
                <a:latin typeface="Calibri"/>
                <a:cs typeface="Calibri"/>
              </a:rPr>
              <a:t>Idescat</a:t>
            </a:r>
            <a:endParaRPr lang="es-ES" sz="11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ca-ES" altLang="ca-E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0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5" grpId="0"/>
      <p:bldP spid="2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5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FF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3">
        <a:dk1>
          <a:srgbClr val="000000"/>
        </a:dk1>
        <a:lt1>
          <a:srgbClr val="F3FDFF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8FEFF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4">
        <a:dk1>
          <a:srgbClr val="000000"/>
        </a:dk1>
        <a:lt1>
          <a:srgbClr val="FBFEFF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DFEFF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16027</TotalTime>
  <Words>1457</Words>
  <Application>Microsoft Office PowerPoint</Application>
  <PresentationFormat>Presentación en pantalla (4:3)</PresentationFormat>
  <Paragraphs>212</Paragraphs>
  <Slides>21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ＭＳ Ｐゴシック</vt:lpstr>
      <vt:lpstr>Arial</vt:lpstr>
      <vt:lpstr>Calibri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toni</dc:creator>
  <cp:lastModifiedBy>Carme Poveda</cp:lastModifiedBy>
  <cp:revision>1200</cp:revision>
  <cp:lastPrinted>2019-07-02T08:19:16Z</cp:lastPrinted>
  <dcterms:created xsi:type="dcterms:W3CDTF">2008-07-20T10:18:12Z</dcterms:created>
  <dcterms:modified xsi:type="dcterms:W3CDTF">2019-07-04T09:12:44Z</dcterms:modified>
</cp:coreProperties>
</file>